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546" r:id="rId2"/>
    <p:sldId id="503" r:id="rId3"/>
    <p:sldId id="504" r:id="rId4"/>
    <p:sldId id="512" r:id="rId5"/>
    <p:sldId id="505" r:id="rId6"/>
    <p:sldId id="506" r:id="rId7"/>
    <p:sldId id="507" r:id="rId8"/>
    <p:sldId id="508" r:id="rId9"/>
    <p:sldId id="509" r:id="rId10"/>
    <p:sldId id="511" r:id="rId11"/>
    <p:sldId id="530" r:id="rId12"/>
    <p:sldId id="531" r:id="rId13"/>
    <p:sldId id="541" r:id="rId14"/>
    <p:sldId id="547" r:id="rId15"/>
    <p:sldId id="548" r:id="rId16"/>
    <p:sldId id="461" r:id="rId17"/>
    <p:sldId id="545" r:id="rId18"/>
    <p:sldId id="526" r:id="rId19"/>
    <p:sldId id="527" r:id="rId20"/>
    <p:sldId id="515" r:id="rId21"/>
    <p:sldId id="532" r:id="rId22"/>
    <p:sldId id="518" r:id="rId23"/>
    <p:sldId id="534" r:id="rId24"/>
    <p:sldId id="535" r:id="rId25"/>
    <p:sldId id="544" r:id="rId26"/>
    <p:sldId id="543" r:id="rId27"/>
    <p:sldId id="514" r:id="rId28"/>
    <p:sldId id="536" r:id="rId29"/>
    <p:sldId id="549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AD700"/>
    <a:srgbClr val="FFFF00"/>
    <a:srgbClr val="000000"/>
    <a:srgbClr val="FF0000"/>
    <a:srgbClr val="0000C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7" autoAdjust="0"/>
    <p:restoredTop sz="94687"/>
  </p:normalViewPr>
  <p:slideViewPr>
    <p:cSldViewPr>
      <p:cViewPr>
        <p:scale>
          <a:sx n="120" d="100"/>
          <a:sy n="120" d="100"/>
        </p:scale>
        <p:origin x="12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C3F8B80-C383-1B43-91E9-2720F54543CA}" type="datetimeFigureOut">
              <a:rPr lang="en-US"/>
              <a:pPr>
                <a:defRPr/>
              </a:pPr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041620-2CA9-9A43-AC64-F181E2E8DA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C2CAACD-8B60-6942-AE79-C2856435716C}" type="datetime1">
              <a:rPr lang="en-US"/>
              <a:pPr>
                <a:defRPr/>
              </a:pPr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054D27D-555E-6340-8689-741386F3C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361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54D27D-555E-6340-8689-741386F3C2C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9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54D27D-555E-6340-8689-741386F3C2C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08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54D27D-555E-6340-8689-741386F3C2C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4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54D27D-555E-6340-8689-741386F3C2C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2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54D27D-555E-6340-8689-741386F3C2C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0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0" y="666936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642556"/>
            <a:ext cx="46939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ESMRMB 2016, Measurement of renal perfusion and filtration</a:t>
            </a:r>
            <a:r>
              <a:rPr lang="en-US" sz="800" baseline="0" dirty="0" smtClean="0"/>
              <a:t>,  Arvid Lundervold, U of Bergen, 29-SEP-2016</a:t>
            </a:r>
            <a:r>
              <a:rPr lang="en-US" sz="800" dirty="0" smtClean="0"/>
              <a:t> 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8366" y="51575"/>
            <a:ext cx="1767330" cy="36006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6696236" y="6642556"/>
            <a:ext cx="25740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</a:t>
            </a:r>
            <a:r>
              <a:rPr lang="en-US" sz="800" dirty="0" err="1" smtClean="0"/>
              <a:t>github.com</a:t>
            </a:r>
            <a:r>
              <a:rPr lang="en-US" sz="800" dirty="0" smtClean="0"/>
              <a:t>/</a:t>
            </a:r>
            <a:r>
              <a:rPr lang="en-US" sz="800" dirty="0" err="1" smtClean="0"/>
              <a:t>arvidl</a:t>
            </a:r>
            <a:r>
              <a:rPr lang="en-US" sz="800" dirty="0" smtClean="0"/>
              <a:t>/functional-kidney-imaging </a:t>
            </a:r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hyperlink" Target="https://github.com/arvidl/functional-kidney-imaging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rrisgeospatial.com/ProductsandSolutions/GeospatialProducts/IDL.aspx" TargetMode="External"/><Relationship Id="rId4" Type="http://schemas.openxmlformats.org/officeDocument/2006/relationships/hyperlink" Target="https://sites.google.com/site/plaresmedima" TargetMode="External"/><Relationship Id="rId5" Type="http://schemas.openxmlformats.org/officeDocument/2006/relationships/hyperlink" Target="http://ikrsrv1.medma.uni-heidelberg.de/redmine/projects/ummperfusion" TargetMode="External"/><Relationship Id="rId6" Type="http://schemas.openxmlformats.org/officeDocument/2006/relationships/hyperlink" Target="http://www.osirix-viewer.com/" TargetMode="External"/><Relationship Id="rId7" Type="http://schemas.openxmlformats.org/officeDocument/2006/relationships/hyperlink" Target="https://github.com/petmri/ROCKETSHIP" TargetMode="External"/><Relationship Id="rId8" Type="http://schemas.openxmlformats.org/officeDocument/2006/relationships/hyperlink" Target="http://www.mathwork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laresmedima/PMI-0.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dcemriS4" TargetMode="External"/><Relationship Id="rId4" Type="http://schemas.openxmlformats.org/officeDocument/2006/relationships/hyperlink" Target="http://www.r-project.org/" TargetMode="External"/><Relationship Id="rId5" Type="http://schemas.openxmlformats.org/officeDocument/2006/relationships/hyperlink" Target="https://cran.r-project.org/web/packages/DATforDCEMRI" TargetMode="External"/><Relationship Id="rId6" Type="http://schemas.openxmlformats.org/officeDocument/2006/relationships/hyperlink" Target="https://github.com/davidssmith/DCEMRI.jl" TargetMode="External"/><Relationship Id="rId7" Type="http://schemas.openxmlformats.org/officeDocument/2006/relationships/hyperlink" Target="https://www.ncbi.nlm.nih.gov/pubmed/25922795" TargetMode="External"/><Relationship Id="rId8" Type="http://schemas.openxmlformats.org/officeDocument/2006/relationships/hyperlink" Target="http://julialang.org/" TargetMode="External"/><Relationship Id="rId9" Type="http://schemas.openxmlformats.org/officeDocument/2006/relationships/hyperlink" Target="https://github.com/welcheb/pydcemri" TargetMode="External"/><Relationship Id="rId10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cemri.sourceforge.ne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1048413" y="3032956"/>
            <a:ext cx="718254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b-NO" dirty="0">
                <a:latin typeface="Arial" charset="0"/>
              </a:rPr>
              <a:t> </a:t>
            </a:r>
            <a:r>
              <a:rPr lang="nb-NO" dirty="0" smtClean="0">
                <a:latin typeface="Arial" charset="0"/>
              </a:rPr>
              <a:t>Prof. Arvid Lundervold </a:t>
            </a:r>
            <a:r>
              <a:rPr lang="nb-NO" sz="1200" dirty="0" err="1" smtClean="0">
                <a:latin typeface="Arial" charset="0"/>
              </a:rPr>
              <a:t>BSc</a:t>
            </a:r>
            <a:r>
              <a:rPr lang="nb-NO" sz="1200" dirty="0" smtClean="0">
                <a:latin typeface="Arial" charset="0"/>
              </a:rPr>
              <a:t>, MD, </a:t>
            </a:r>
            <a:r>
              <a:rPr lang="nb-NO" sz="1200" dirty="0" err="1" smtClean="0">
                <a:latin typeface="Arial" charset="0"/>
              </a:rPr>
              <a:t>PhD</a:t>
            </a:r>
            <a:endParaRPr lang="nb-NO" sz="1200" dirty="0" smtClean="0">
              <a:latin typeface="Arial" charset="0"/>
            </a:endParaRPr>
          </a:p>
          <a:p>
            <a:pPr algn="ctr"/>
            <a:endParaRPr lang="nb-NO" sz="600" dirty="0">
              <a:latin typeface="Arial" charset="0"/>
            </a:endParaRPr>
          </a:p>
          <a:p>
            <a:pPr algn="ctr"/>
            <a:r>
              <a:rPr lang="nb-NO" sz="1600" dirty="0" err="1" smtClean="0">
                <a:latin typeface="Arial" charset="0"/>
              </a:rPr>
              <a:t>Neuroinformatics</a:t>
            </a:r>
            <a:r>
              <a:rPr lang="nb-NO" sz="1600" dirty="0" smtClean="0">
                <a:latin typeface="Arial" charset="0"/>
              </a:rPr>
              <a:t> and Image Analysis Laboratory, Department </a:t>
            </a:r>
            <a:r>
              <a:rPr lang="nb-NO" sz="1600" dirty="0" err="1" smtClean="0">
                <a:latin typeface="Arial" charset="0"/>
              </a:rPr>
              <a:t>of</a:t>
            </a:r>
            <a:r>
              <a:rPr lang="nb-NO" sz="1600" dirty="0" smtClean="0">
                <a:latin typeface="Arial" charset="0"/>
              </a:rPr>
              <a:t> </a:t>
            </a:r>
            <a:r>
              <a:rPr lang="nb-NO" sz="1600" dirty="0" err="1" smtClean="0">
                <a:latin typeface="Arial" charset="0"/>
              </a:rPr>
              <a:t>Biomedicine</a:t>
            </a:r>
            <a:endParaRPr lang="nb-NO" sz="1600" dirty="0" smtClean="0">
              <a:latin typeface="Arial" charset="0"/>
            </a:endParaRPr>
          </a:p>
          <a:p>
            <a:pPr algn="ctr"/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Radiology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, Haukeland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Hospital</a:t>
            </a:r>
            <a:endParaRPr lang="nb-NO" sz="1600" dirty="0"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nb-NO" sz="8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nb-NO" dirty="0" err="1" smtClean="0">
                <a:latin typeface="Arial" charset="0"/>
              </a:rPr>
              <a:t>University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>
                <a:latin typeface="Arial" charset="0"/>
              </a:rPr>
              <a:t>of</a:t>
            </a:r>
            <a:r>
              <a:rPr lang="nb-NO" dirty="0">
                <a:latin typeface="Arial" charset="0"/>
              </a:rPr>
              <a:t> </a:t>
            </a:r>
            <a:r>
              <a:rPr lang="nb-NO" dirty="0" smtClean="0">
                <a:latin typeface="Arial" charset="0"/>
              </a:rPr>
              <a:t>Bergen</a:t>
            </a:r>
          </a:p>
          <a:p>
            <a:pPr algn="ctr"/>
            <a:r>
              <a:rPr lang="nb-NO" dirty="0" smtClean="0"/>
              <a:t>Norway</a:t>
            </a:r>
            <a:endParaRPr lang="en-US" dirty="0">
              <a:latin typeface="Arial" charset="0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15516" y="620688"/>
            <a:ext cx="8712968" cy="1739726"/>
          </a:xfrm>
          <a:prstGeom prst="roundRect">
            <a:avLst>
              <a:gd name="adj" fmla="val 16667"/>
            </a:avLst>
          </a:prstGeom>
          <a:solidFill>
            <a:srgbClr val="0000C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46662" dir="3284183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40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59501" y="698923"/>
            <a:ext cx="846097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33</a:t>
            </a:r>
            <a:r>
              <a:rPr lang="nb-NO" sz="900" baseline="30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rd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Annual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Scientific Meeting 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European 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Society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for 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Magnetic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Resonance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Medicine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Biology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Vienna</a:t>
            </a:r>
            <a:r>
              <a:rPr lang="nb-NO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AT - 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Teaching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9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ession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nb-NO" sz="90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Sept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29</a:t>
            </a:r>
            <a:r>
              <a:rPr lang="nb-NO" sz="900" baseline="30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2016 08:00-09 </a:t>
            </a:r>
            <a:endParaRPr lang="nb-NO" sz="9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75556" y="1309448"/>
            <a:ext cx="81547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Measurement of Renal Perfusion and Filtration</a:t>
            </a:r>
            <a:endParaRPr lang="en-US" sz="28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3948" y="2098804"/>
            <a:ext cx="11817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www.esmrmb.org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63988" y="6587480"/>
            <a:ext cx="1854097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" dirty="0" err="1" smtClean="0"/>
              <a:t>Lerman</a:t>
            </a:r>
            <a:r>
              <a:rPr lang="en-US" sz="400" dirty="0" smtClean="0"/>
              <a:t> LO, </a:t>
            </a:r>
            <a:r>
              <a:rPr lang="en-US" sz="400" dirty="0" err="1" smtClean="0"/>
              <a:t>Textor</a:t>
            </a:r>
            <a:r>
              <a:rPr lang="en-US" sz="400" dirty="0" smtClean="0"/>
              <a:t> SC (</a:t>
            </a:r>
            <a:r>
              <a:rPr lang="en-US" sz="400" dirty="0" err="1" smtClean="0"/>
              <a:t>eds</a:t>
            </a:r>
            <a:r>
              <a:rPr lang="en-US" sz="400" dirty="0" smtClean="0"/>
              <a:t>). Renal Vascular Disease, Springer 2014</a:t>
            </a:r>
            <a:endParaRPr lang="en-US" sz="400" dirty="0"/>
          </a:p>
        </p:txBody>
      </p:sp>
      <p:sp>
        <p:nvSpPr>
          <p:cNvPr id="4" name="TextBox 3"/>
          <p:cNvSpPr txBox="1"/>
          <p:nvPr/>
        </p:nvSpPr>
        <p:spPr>
          <a:xfrm>
            <a:off x="1832327" y="2384884"/>
            <a:ext cx="3961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Syllabus: </a:t>
            </a:r>
            <a:r>
              <a:rPr lang="en-US" sz="1100" dirty="0">
                <a:hlinkClick r:id="rId5"/>
              </a:rPr>
              <a:t>https://</a:t>
            </a:r>
            <a:r>
              <a:rPr lang="en-US" sz="1100" dirty="0" smtClean="0">
                <a:hlinkClick r:id="rId5"/>
              </a:rPr>
              <a:t>github.com/arvidl/functional-kidney-imaging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8" y="6627130"/>
            <a:ext cx="9137035" cy="222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5074792"/>
            <a:ext cx="2376264" cy="1633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t="5760"/>
          <a:stretch/>
        </p:blipFill>
        <p:spPr>
          <a:xfrm>
            <a:off x="2771800" y="5045884"/>
            <a:ext cx="3471926" cy="17314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23810" y="2303584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1100" dirty="0" smtClean="0">
                <a:solidFill>
                  <a:schemeClr val="bg1">
                    <a:lumMod val="50000"/>
                  </a:schemeClr>
                </a:solidFill>
                <a:latin typeface="ArialMT" charset="0"/>
              </a:rPr>
              <a:t>E-</a:t>
            </a:r>
            <a:r>
              <a:rPr lang="hr-HR" sz="1100" dirty="0" err="1" smtClean="0">
                <a:solidFill>
                  <a:schemeClr val="bg1">
                    <a:lumMod val="50000"/>
                  </a:schemeClr>
                </a:solidFill>
                <a:latin typeface="ArialMT" charset="0"/>
              </a:rPr>
              <a:t>poster</a:t>
            </a:r>
            <a:r>
              <a:rPr lang="hr-HR" sz="1100" dirty="0" smtClean="0">
                <a:solidFill>
                  <a:schemeClr val="bg1">
                    <a:lumMod val="50000"/>
                  </a:schemeClr>
                </a:solidFill>
                <a:latin typeface="ArialMT" charset="0"/>
              </a:rPr>
              <a:t>: esmrmb2016.0010002</a:t>
            </a:r>
            <a:r>
              <a:rPr lang="hr-HR" dirty="0" smtClean="0">
                <a:solidFill>
                  <a:schemeClr val="bg1">
                    <a:lumMod val="50000"/>
                  </a:schemeClr>
                </a:solidFill>
                <a:latin typeface="ArialMT" charset="0"/>
              </a:rPr>
              <a:t> </a:t>
            </a:r>
            <a:endParaRPr lang="hr-HR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0452" y="43987"/>
            <a:ext cx="468052" cy="463932"/>
          </a:xfrm>
          <a:prstGeom prst="rect">
            <a:avLst/>
          </a:prstGeom>
        </p:spPr>
      </p:pic>
      <p:pic>
        <p:nvPicPr>
          <p:cNvPr id="15" name="kidney_slice10_frame10_roi_comp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17534" y="4988924"/>
            <a:ext cx="2510950" cy="16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8972" y="366440"/>
            <a:ext cx="3760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“ Mass balance “ </a:t>
            </a:r>
          </a:p>
          <a:p>
            <a:r>
              <a:rPr lang="en-US" sz="2000" dirty="0" smtClean="0">
                <a:ea typeface="Arial" charset="0"/>
                <a:cs typeface="Arial" charset="0"/>
              </a:rPr>
              <a:t>  clearance of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a substance 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6" y="1953116"/>
            <a:ext cx="3332744" cy="1118062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4196541" y="2284763"/>
            <a:ext cx="44746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597" t="1027" r="8137"/>
          <a:stretch/>
        </p:blipFill>
        <p:spPr>
          <a:xfrm>
            <a:off x="4824028" y="0"/>
            <a:ext cx="4235717" cy="57766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0632" y="23262"/>
            <a:ext cx="2524283" cy="18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3402" y="565417"/>
            <a:ext cx="754263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RPF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7363" y="2358319"/>
            <a:ext cx="667921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GFR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2602" y="5205654"/>
            <a:ext cx="507571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35453" y="2888325"/>
            <a:ext cx="518364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46095" y="3740899"/>
            <a:ext cx="518364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19795" y="2583007"/>
            <a:ext cx="496778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1600" b="1" baseline="-2500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smtClean="0">
                <a:latin typeface="Arial" charset="0"/>
                <a:ea typeface="Arial" charset="0"/>
                <a:cs typeface="Arial" charset="0"/>
              </a:rPr>
              <a:t>  </a:t>
            </a:r>
            <a:endParaRPr lang="en-US" sz="11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873" y="1695364"/>
            <a:ext cx="920445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Amount</a:t>
            </a:r>
          </a:p>
          <a:p>
            <a:pPr algn="ctr"/>
            <a:r>
              <a:rPr lang="en-US" sz="1400" b="1" i="1" dirty="0"/>
              <a:t>e</a:t>
            </a:r>
            <a:r>
              <a:rPr lang="en-US" sz="1400" b="1" i="1" dirty="0" smtClean="0"/>
              <a:t>xcreted</a:t>
            </a:r>
          </a:p>
          <a:p>
            <a:pPr algn="ctr"/>
            <a:r>
              <a:rPr lang="en-US" sz="1400" dirty="0"/>
              <a:t>p</a:t>
            </a:r>
            <a:r>
              <a:rPr lang="en-US" sz="1400" dirty="0" smtClean="0"/>
              <a:t>er unit</a:t>
            </a:r>
          </a:p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357909" y="1700808"/>
            <a:ext cx="801823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Amount</a:t>
            </a:r>
          </a:p>
          <a:p>
            <a:pPr algn="ctr"/>
            <a:r>
              <a:rPr lang="en-US" sz="1400" b="1" i="1" dirty="0" smtClean="0"/>
              <a:t>filtered</a:t>
            </a:r>
          </a:p>
          <a:p>
            <a:pPr algn="ctr"/>
            <a:r>
              <a:rPr lang="en-US" sz="1400" dirty="0"/>
              <a:t>p</a:t>
            </a:r>
            <a:r>
              <a:rPr lang="en-US" sz="1400" dirty="0" smtClean="0"/>
              <a:t>er unit</a:t>
            </a:r>
          </a:p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115280" y="1700808"/>
            <a:ext cx="1159293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Amount</a:t>
            </a:r>
          </a:p>
          <a:p>
            <a:pPr algn="ctr"/>
            <a:r>
              <a:rPr lang="en-US" sz="1400" b="1" i="1" dirty="0" smtClean="0"/>
              <a:t>reabsorbed</a:t>
            </a:r>
          </a:p>
          <a:p>
            <a:pPr algn="ctr"/>
            <a:r>
              <a:rPr lang="en-US" sz="1400" dirty="0"/>
              <a:t>p</a:t>
            </a:r>
            <a:r>
              <a:rPr lang="en-US" sz="1400" dirty="0" smtClean="0"/>
              <a:t>er unit</a:t>
            </a:r>
          </a:p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172346" y="1700808"/>
            <a:ext cx="920445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Amount</a:t>
            </a:r>
          </a:p>
          <a:p>
            <a:pPr algn="ctr"/>
            <a:r>
              <a:rPr lang="en-US" sz="1400" b="1" i="1" dirty="0" smtClean="0"/>
              <a:t>secreted</a:t>
            </a:r>
          </a:p>
          <a:p>
            <a:pPr algn="ctr"/>
            <a:r>
              <a:rPr lang="en-US" sz="1400" dirty="0"/>
              <a:t>p</a:t>
            </a:r>
            <a:r>
              <a:rPr lang="en-US" sz="1400" dirty="0" smtClean="0"/>
              <a:t>er unit</a:t>
            </a:r>
          </a:p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824028" y="81621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Afferent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8352420" y="45785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896036" y="1125905"/>
            <a:ext cx="88197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Glomerular</a:t>
            </a:r>
          </a:p>
          <a:p>
            <a:r>
              <a:rPr lang="en-US" sz="1100" dirty="0" smtClean="0"/>
              <a:t>capillary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8064388" y="4653136"/>
            <a:ext cx="65274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Renal</a:t>
            </a:r>
          </a:p>
          <a:p>
            <a:r>
              <a:rPr lang="en-US" sz="1400" dirty="0" smtClean="0"/>
              <a:t> vein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915127" y="1881989"/>
            <a:ext cx="837089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Bowman’s</a:t>
            </a:r>
          </a:p>
          <a:p>
            <a:r>
              <a:rPr lang="en-US" sz="1100" dirty="0" smtClean="0"/>
              <a:t>space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8184614" y="4173537"/>
            <a:ext cx="61747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Tubule</a:t>
            </a:r>
          </a:p>
          <a:p>
            <a:r>
              <a:rPr lang="en-US" sz="1100" dirty="0" smtClean="0"/>
              <a:t>lumen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30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8972" y="366440"/>
            <a:ext cx="3760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“ Mass balance “ </a:t>
            </a:r>
          </a:p>
          <a:p>
            <a:r>
              <a:rPr lang="en-US" sz="2000" dirty="0" smtClean="0">
                <a:ea typeface="Arial" charset="0"/>
                <a:cs typeface="Arial" charset="0"/>
              </a:rPr>
              <a:t>  clearance of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a substance 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4" y="5425152"/>
            <a:ext cx="2073104" cy="1172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362" y="5667310"/>
            <a:ext cx="2053670" cy="9379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36" y="4342628"/>
            <a:ext cx="4535996" cy="9225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19" y="3356992"/>
            <a:ext cx="3096344" cy="75391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1520" y="296094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Clearance of X</a:t>
            </a:r>
            <a:r>
              <a:rPr lang="en-US" b="1" dirty="0" smtClean="0"/>
              <a:t>, C</a:t>
            </a:r>
            <a:r>
              <a:rPr lang="en-US" b="1" baseline="-25000" dirty="0" smtClean="0"/>
              <a:t>X</a:t>
            </a:r>
            <a:endParaRPr lang="en-US" b="1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9932" y="4175792"/>
            <a:ext cx="671979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GFR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597" t="1027" r="8137"/>
          <a:stretch/>
        </p:blipFill>
        <p:spPr>
          <a:xfrm>
            <a:off x="4824028" y="0"/>
            <a:ext cx="4235717" cy="57766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0632" y="23262"/>
            <a:ext cx="2524283" cy="18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8144" y="504939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X,a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7363" y="2358319"/>
            <a:ext cx="667921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GFR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41312" y="3191429"/>
            <a:ext cx="247927" cy="272483"/>
            <a:chOff x="4211960" y="1664804"/>
            <a:chExt cx="252028" cy="360040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241312" y="4061177"/>
            <a:ext cx="247927" cy="272483"/>
            <a:chOff x="4211960" y="1664804"/>
            <a:chExt cx="252028" cy="360040"/>
          </a:xfrm>
        </p:grpSpPr>
        <p:cxnSp>
          <p:nvCxnSpPr>
            <p:cNvPr id="26" name="Straight Connector 25"/>
            <p:cNvCxnSpPr/>
            <p:nvPr/>
          </p:nvCxnSpPr>
          <p:spPr>
            <a:xfrm flipH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389" y="5554916"/>
            <a:ext cx="682312" cy="3943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244408" y="5589240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X,v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= 0</a:t>
            </a: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24028" y="81621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Afferent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8352420" y="45785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4896036" y="1125905"/>
            <a:ext cx="88197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Glomerular</a:t>
            </a:r>
          </a:p>
          <a:p>
            <a:r>
              <a:rPr lang="en-US" sz="1100" dirty="0" smtClean="0"/>
              <a:t>capillary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4915127" y="1881989"/>
            <a:ext cx="837089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Bowman’s</a:t>
            </a:r>
          </a:p>
          <a:p>
            <a:r>
              <a:rPr lang="en-US" sz="1100" dirty="0" smtClean="0"/>
              <a:t>space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8184614" y="4173537"/>
            <a:ext cx="61747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Tubule</a:t>
            </a:r>
          </a:p>
          <a:p>
            <a:r>
              <a:rPr lang="en-US" sz="1100" dirty="0" smtClean="0"/>
              <a:t>lumen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8064388" y="4653136"/>
            <a:ext cx="65274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Renal</a:t>
            </a:r>
          </a:p>
          <a:p>
            <a:r>
              <a:rPr lang="en-US" sz="1400" smtClean="0"/>
              <a:t> vein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26350" y="5301208"/>
            <a:ext cx="1340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Input into</a:t>
            </a:r>
          </a:p>
          <a:p>
            <a:pPr algn="ctr"/>
            <a:r>
              <a:rPr lang="en-US" sz="1200" dirty="0" smtClean="0"/>
              <a:t>Bowman’s space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475656" y="5307595"/>
            <a:ext cx="93647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Output into</a:t>
            </a:r>
          </a:p>
          <a:p>
            <a:pPr algn="ctr"/>
            <a:r>
              <a:rPr lang="en-US" sz="1200" dirty="0" smtClean="0"/>
              <a:t>urine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6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8972" y="366440"/>
            <a:ext cx="3760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“ Mass balance “ </a:t>
            </a:r>
          </a:p>
          <a:p>
            <a:r>
              <a:rPr lang="en-US" sz="2000" dirty="0" smtClean="0">
                <a:ea typeface="Arial" charset="0"/>
                <a:cs typeface="Arial" charset="0"/>
              </a:rPr>
              <a:t>  clearance of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a substance 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5365598"/>
            <a:ext cx="2073104" cy="1172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362" y="5667310"/>
            <a:ext cx="2053670" cy="9379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36" y="4315916"/>
            <a:ext cx="4535996" cy="9225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19" y="3356992"/>
            <a:ext cx="3096344" cy="75391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1520" y="296094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Clearance of X</a:t>
            </a:r>
            <a:r>
              <a:rPr lang="en-US" b="1" dirty="0" smtClean="0"/>
              <a:t>, C</a:t>
            </a:r>
            <a:r>
              <a:rPr lang="en-US" b="1" baseline="-25000" dirty="0" smtClean="0"/>
              <a:t>X</a:t>
            </a:r>
            <a:endParaRPr lang="en-US" b="1" baseline="-25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36" y="1664804"/>
            <a:ext cx="3326133" cy="1115844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4135845" y="2284763"/>
            <a:ext cx="44746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59932" y="4149080"/>
            <a:ext cx="671979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GFR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5597" t="1027" r="8137"/>
          <a:stretch/>
        </p:blipFill>
        <p:spPr>
          <a:xfrm>
            <a:off x="4824028" y="0"/>
            <a:ext cx="4235717" cy="57766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0632" y="23262"/>
            <a:ext cx="2524283" cy="18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3402" y="565417"/>
            <a:ext cx="754263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RPF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7363" y="2358319"/>
            <a:ext cx="667921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GFR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41312" y="3191429"/>
            <a:ext cx="247927" cy="272483"/>
            <a:chOff x="4211960" y="1664804"/>
            <a:chExt cx="252028" cy="360040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241312" y="4061177"/>
            <a:ext cx="247927" cy="272483"/>
            <a:chOff x="4211960" y="1664804"/>
            <a:chExt cx="252028" cy="360040"/>
          </a:xfrm>
        </p:grpSpPr>
        <p:cxnSp>
          <p:nvCxnSpPr>
            <p:cNvPr id="26" name="Straight Connector 25"/>
            <p:cNvCxnSpPr/>
            <p:nvPr/>
          </p:nvCxnSpPr>
          <p:spPr>
            <a:xfrm flipH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4973402" y="5623300"/>
            <a:ext cx="4086343" cy="10039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741050" y="5815910"/>
            <a:ext cx="1295446" cy="349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</a:t>
            </a:r>
            <a:r>
              <a:rPr lang="en-US" b="1" baseline="-25000" dirty="0" err="1" smtClean="0"/>
              <a:t>glucose</a:t>
            </a:r>
            <a:r>
              <a:rPr lang="en-US" b="1" baseline="-25000" dirty="0" smtClean="0"/>
              <a:t>  </a:t>
            </a:r>
            <a:r>
              <a:rPr lang="en-US" b="1" dirty="0" smtClean="0"/>
              <a:t>= 0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5040052" y="5589240"/>
            <a:ext cx="1520553" cy="349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</a:t>
            </a:r>
            <a:r>
              <a:rPr lang="en-US" b="1" baseline="-25000" dirty="0" err="1" smtClean="0"/>
              <a:t>inulin</a:t>
            </a:r>
            <a:r>
              <a:rPr lang="en-US" b="1" baseline="-25000" dirty="0" smtClean="0"/>
              <a:t>  </a:t>
            </a:r>
            <a:r>
              <a:rPr lang="en-US" b="1" dirty="0" smtClean="0"/>
              <a:t>= GFR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040052" y="5997964"/>
            <a:ext cx="1563539" cy="349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r>
              <a:rPr lang="en-US" b="1" baseline="-25000" dirty="0" smtClean="0"/>
              <a:t>PAH    </a:t>
            </a:r>
            <a:r>
              <a:rPr lang="en-US" b="1" dirty="0" smtClean="0"/>
              <a:t>= </a:t>
            </a:r>
            <a:r>
              <a:rPr lang="en-US" b="1" dirty="0" err="1" smtClean="0"/>
              <a:t>RPF</a:t>
            </a:r>
            <a:r>
              <a:rPr lang="en-US" baseline="-25000" dirty="0" err="1" smtClean="0"/>
              <a:t>a</a:t>
            </a:r>
            <a:endParaRPr lang="en-US" baseline="-25000" dirty="0"/>
          </a:p>
        </p:txBody>
      </p:sp>
      <p:sp>
        <p:nvSpPr>
          <p:cNvPr id="33" name="Rectangle 32"/>
          <p:cNvSpPr/>
          <p:nvPr/>
        </p:nvSpPr>
        <p:spPr>
          <a:xfrm>
            <a:off x="6445822" y="6032024"/>
            <a:ext cx="129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prstClr val="black"/>
                </a:solidFill>
                <a:latin typeface="+mn-lt"/>
              </a:rPr>
              <a:t> ~ 600</a:t>
            </a:r>
            <a:r>
              <a:rPr lang="fr-FR" sz="1400" dirty="0">
                <a:solidFill>
                  <a:prstClr val="black"/>
                </a:solidFill>
                <a:latin typeface="+mn-lt"/>
              </a:rPr>
              <a:t> </a:t>
            </a:r>
            <a:r>
              <a:rPr lang="fr-FR" sz="1400" dirty="0" err="1">
                <a:solidFill>
                  <a:prstClr val="black"/>
                </a:solidFill>
                <a:latin typeface="+mn-lt"/>
              </a:rPr>
              <a:t>mL</a:t>
            </a:r>
            <a:r>
              <a:rPr lang="fr-FR" sz="1400" dirty="0">
                <a:solidFill>
                  <a:prstClr val="black"/>
                </a:solidFill>
                <a:latin typeface="+mn-lt"/>
              </a:rPr>
              <a:t>/min</a:t>
            </a:r>
            <a:endParaRPr lang="en-US" sz="1400" dirty="0">
              <a:latin typeface="+mn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45822" y="5623300"/>
            <a:ext cx="129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prstClr val="black"/>
                </a:solidFill>
                <a:latin typeface="+mn-lt"/>
              </a:rPr>
              <a:t> ~ 125</a:t>
            </a:r>
            <a:r>
              <a:rPr lang="fr-FR" sz="1400" dirty="0">
                <a:solidFill>
                  <a:prstClr val="black"/>
                </a:solidFill>
                <a:latin typeface="+mn-lt"/>
              </a:rPr>
              <a:t> </a:t>
            </a:r>
            <a:r>
              <a:rPr lang="fr-FR" sz="1400" dirty="0" err="1">
                <a:solidFill>
                  <a:prstClr val="black"/>
                </a:solidFill>
                <a:latin typeface="+mn-lt"/>
              </a:rPr>
              <a:t>mL</a:t>
            </a:r>
            <a:r>
              <a:rPr lang="fr-FR" sz="1400" dirty="0">
                <a:solidFill>
                  <a:prstClr val="black"/>
                </a:solidFill>
                <a:latin typeface="+mn-lt"/>
              </a:rPr>
              <a:t>/min</a:t>
            </a:r>
            <a:endParaRPr lang="en-US" sz="1400" dirty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42602" y="5205654"/>
            <a:ext cx="507571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35453" y="2888325"/>
            <a:ext cx="518364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46095" y="3740899"/>
            <a:ext cx="518364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19795" y="2583007"/>
            <a:ext cx="496778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1600" b="1" baseline="-2500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smtClean="0">
                <a:latin typeface="Arial" charset="0"/>
                <a:ea typeface="Arial" charset="0"/>
                <a:cs typeface="Arial" charset="0"/>
              </a:rPr>
              <a:t>  </a:t>
            </a:r>
            <a:endParaRPr lang="en-US" sz="11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49487" y="6388436"/>
            <a:ext cx="3741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Filtration fraction,  FF = GFR / RPF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411971" y="6397587"/>
            <a:ext cx="6367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fr-FR" sz="1400" smtClean="0">
                <a:solidFill>
                  <a:prstClr val="black"/>
                </a:solidFill>
                <a:latin typeface="+mn-lt"/>
              </a:rPr>
              <a:t>~ 0.2</a:t>
            </a:r>
            <a:endParaRPr lang="en-US" sz="1400" dirty="0"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24028" y="81621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Afferent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4896036" y="1125905"/>
            <a:ext cx="88197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Glomerular</a:t>
            </a:r>
          </a:p>
          <a:p>
            <a:r>
              <a:rPr lang="en-US" sz="1100" dirty="0" smtClean="0"/>
              <a:t>capillary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4915127" y="1881989"/>
            <a:ext cx="837089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Bowman’s</a:t>
            </a:r>
          </a:p>
          <a:p>
            <a:r>
              <a:rPr lang="en-US" sz="1100" dirty="0" smtClean="0"/>
              <a:t>space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8352420" y="45785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8184614" y="4173537"/>
            <a:ext cx="61747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Tubule</a:t>
            </a:r>
          </a:p>
          <a:p>
            <a:r>
              <a:rPr lang="en-US" sz="1100" dirty="0" smtClean="0"/>
              <a:t>lumen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>
            <a:off x="8064388" y="4653136"/>
            <a:ext cx="65274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Renal</a:t>
            </a:r>
          </a:p>
          <a:p>
            <a:r>
              <a:rPr lang="en-US" sz="1400" smtClean="0"/>
              <a:t> vein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6350" y="5301208"/>
            <a:ext cx="1340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Input into</a:t>
            </a:r>
          </a:p>
          <a:p>
            <a:pPr algn="ctr"/>
            <a:r>
              <a:rPr lang="en-US" sz="1200" dirty="0" smtClean="0"/>
              <a:t>Bowman’s space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1475656" y="5271591"/>
            <a:ext cx="93647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Output into</a:t>
            </a:r>
          </a:p>
          <a:p>
            <a:pPr algn="ctr"/>
            <a:r>
              <a:rPr lang="en-US" sz="1200" dirty="0" smtClean="0"/>
              <a:t>urine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21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7"/>
          <p:cNvSpPr txBox="1">
            <a:spLocks noChangeArrowheads="1"/>
          </p:cNvSpPr>
          <p:nvPr/>
        </p:nvSpPr>
        <p:spPr bwMode="auto">
          <a:xfrm>
            <a:off x="467544" y="296652"/>
            <a:ext cx="8676963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nb-NO" sz="2400" b="1" dirty="0" err="1" smtClean="0"/>
              <a:t>Multi-compartment</a:t>
            </a:r>
            <a:r>
              <a:rPr lang="nb-NO" sz="2400" b="1" dirty="0" smtClean="0"/>
              <a:t> </a:t>
            </a:r>
            <a:r>
              <a:rPr lang="nb-NO" sz="2400" b="1" dirty="0" err="1" smtClean="0"/>
              <a:t>modeling</a:t>
            </a:r>
            <a:r>
              <a:rPr lang="nb-NO" sz="2400" b="1" dirty="0" smtClean="0"/>
              <a:t> </a:t>
            </a:r>
            <a:r>
              <a:rPr lang="nb-NO" sz="2400" dirty="0" err="1" smtClean="0"/>
              <a:t>of</a:t>
            </a:r>
            <a:r>
              <a:rPr lang="nb-NO" sz="2400" dirty="0" smtClean="0"/>
              <a:t> renal </a:t>
            </a:r>
            <a:r>
              <a:rPr lang="nb-NO" sz="2400" dirty="0" err="1" smtClean="0"/>
              <a:t>perfusion</a:t>
            </a:r>
            <a:r>
              <a:rPr lang="nb-NO" sz="2400" dirty="0" smtClean="0"/>
              <a:t> and </a:t>
            </a:r>
            <a:r>
              <a:rPr lang="nb-NO" sz="2400" dirty="0" err="1" smtClean="0"/>
              <a:t>filtration</a:t>
            </a:r>
            <a:endParaRPr lang="nb-NO" sz="1600" dirty="0"/>
          </a:p>
        </p:txBody>
      </p:sp>
      <p:sp>
        <p:nvSpPr>
          <p:cNvPr id="58374" name="Rectangle 10"/>
          <p:cNvSpPr>
            <a:spLocks noChangeArrowheads="1"/>
          </p:cNvSpPr>
          <p:nvPr/>
        </p:nvSpPr>
        <p:spPr bwMode="auto">
          <a:xfrm>
            <a:off x="892175" y="5889625"/>
            <a:ext cx="344488" cy="346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26469" y="5036983"/>
            <a:ext cx="48296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+mn-lt"/>
              </a:rPr>
              <a:t>Ao</a:t>
            </a:r>
            <a:r>
              <a:rPr lang="en-US" dirty="0" smtClean="0">
                <a:latin typeface="+mn-lt"/>
              </a:rPr>
              <a:t> - </a:t>
            </a:r>
            <a:r>
              <a:rPr lang="en-US" sz="1600" dirty="0" smtClean="0">
                <a:latin typeface="+mn-lt"/>
              </a:rPr>
              <a:t>aorta</a:t>
            </a:r>
          </a:p>
          <a:p>
            <a:r>
              <a:rPr lang="en-US" b="1" dirty="0" smtClean="0">
                <a:latin typeface="+mn-lt"/>
              </a:rPr>
              <a:t>A</a:t>
            </a:r>
            <a:r>
              <a:rPr lang="en-US" dirty="0" smtClean="0">
                <a:latin typeface="+mn-lt"/>
              </a:rPr>
              <a:t> - </a:t>
            </a:r>
            <a:r>
              <a:rPr lang="en-US" sz="1600" dirty="0" smtClean="0">
                <a:latin typeface="+mn-lt"/>
              </a:rPr>
              <a:t>intrarenal </a:t>
            </a:r>
            <a:r>
              <a:rPr lang="en-US" sz="1600" dirty="0">
                <a:latin typeface="+mn-lt"/>
              </a:rPr>
              <a:t>arteries and glomerular vessels </a:t>
            </a:r>
            <a:endParaRPr lang="en-US" dirty="0">
              <a:latin typeface="+mn-lt"/>
            </a:endParaRPr>
          </a:p>
          <a:p>
            <a:r>
              <a:rPr lang="en-US" b="1" dirty="0" smtClean="0">
                <a:latin typeface="+mn-lt"/>
              </a:rPr>
              <a:t>P</a:t>
            </a:r>
            <a:r>
              <a:rPr lang="en-US" dirty="0" smtClean="0">
                <a:latin typeface="+mn-lt"/>
              </a:rPr>
              <a:t> - </a:t>
            </a:r>
            <a:r>
              <a:rPr lang="en-US" sz="1600" dirty="0" smtClean="0">
                <a:latin typeface="+mn-lt"/>
              </a:rPr>
              <a:t>proximal </a:t>
            </a:r>
            <a:r>
              <a:rPr lang="en-US" sz="1600" dirty="0">
                <a:latin typeface="+mn-lt"/>
              </a:rPr>
              <a:t>convoluted </a:t>
            </a:r>
            <a:r>
              <a:rPr lang="en-US" sz="1600" dirty="0" smtClean="0">
                <a:latin typeface="+mn-lt"/>
              </a:rPr>
              <a:t>tubule</a:t>
            </a:r>
            <a:endParaRPr lang="en-US" dirty="0">
              <a:latin typeface="+mn-lt"/>
            </a:endParaRPr>
          </a:p>
          <a:p>
            <a:r>
              <a:rPr lang="en-US" b="1" dirty="0" smtClean="0">
                <a:latin typeface="+mn-lt"/>
              </a:rPr>
              <a:t>L</a:t>
            </a:r>
            <a:r>
              <a:rPr lang="en-US" dirty="0" smtClean="0">
                <a:latin typeface="+mn-lt"/>
              </a:rPr>
              <a:t> - </a:t>
            </a:r>
            <a:r>
              <a:rPr lang="en-US" sz="1600" dirty="0" smtClean="0">
                <a:latin typeface="+mn-lt"/>
              </a:rPr>
              <a:t>loop </a:t>
            </a:r>
            <a:r>
              <a:rPr lang="en-US" sz="1600" dirty="0">
                <a:latin typeface="+mn-lt"/>
              </a:rPr>
              <a:t>of Henle </a:t>
            </a:r>
            <a:endParaRPr lang="en-US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7924" y="1002214"/>
            <a:ext cx="52205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 (A model for determination of </a:t>
            </a:r>
            <a:r>
              <a:rPr lang="en-US" sz="1600" b="1"/>
              <a:t>single-kidney </a:t>
            </a:r>
            <a:r>
              <a:rPr lang="en-US" sz="1600" b="1" smtClean="0"/>
              <a:t>GFR</a:t>
            </a:r>
            <a:r>
              <a:rPr lang="en-US" sz="1600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8" y="1520788"/>
            <a:ext cx="7727657" cy="286570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055697" y="4266818"/>
            <a:ext cx="4856563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+mn-lt"/>
              </a:rPr>
              <a:t>Dashed </a:t>
            </a:r>
            <a:r>
              <a:rPr lang="en-US" sz="1600" dirty="0">
                <a:latin typeface="+mn-lt"/>
              </a:rPr>
              <a:t>lines represent tracer-free fluid resorption, </a:t>
            </a:r>
            <a:r>
              <a:rPr lang="en-US" sz="1600" dirty="0" smtClean="0">
                <a:latin typeface="+mn-lt"/>
              </a:rPr>
              <a:t>in </a:t>
            </a:r>
            <a:r>
              <a:rPr lang="en-US" sz="1600" dirty="0">
                <a:latin typeface="+mn-lt"/>
              </a:rPr>
              <a:t>terms of fractions of </a:t>
            </a:r>
            <a:r>
              <a:rPr lang="en-US" sz="1600" dirty="0" smtClean="0">
                <a:latin typeface="+mn-lt"/>
              </a:rPr>
              <a:t>GFR:   </a:t>
            </a:r>
            <a:r>
              <a:rPr lang="en-US" sz="1600" dirty="0" err="1" smtClean="0">
                <a:latin typeface="+mn-lt"/>
              </a:rPr>
              <a:t>f</a:t>
            </a:r>
            <a:r>
              <a:rPr lang="en-US" sz="1600" baseline="-25000" dirty="0" err="1" smtClean="0">
                <a:latin typeface="+mn-lt"/>
              </a:rPr>
              <a:t>P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f</a:t>
            </a:r>
            <a:r>
              <a:rPr lang="en-US" sz="1600" baseline="-25000" dirty="0" err="1" smtClean="0">
                <a:latin typeface="+mn-lt"/>
              </a:rPr>
              <a:t>L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f</a:t>
            </a:r>
            <a:r>
              <a:rPr lang="en-US" sz="1600" baseline="-25000" dirty="0" err="1">
                <a:latin typeface="+mn-lt"/>
              </a:rPr>
              <a:t>D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 smtClean="0">
                <a:latin typeface="+mn-lt"/>
              </a:rPr>
              <a:t>f</a:t>
            </a:r>
            <a:r>
              <a:rPr lang="en-US" sz="1600" baseline="-25000" dirty="0" err="1" smtClean="0">
                <a:latin typeface="+mn-lt"/>
              </a:rPr>
              <a:t>CD</a:t>
            </a:r>
            <a:r>
              <a:rPr lang="en-US" sz="1600" dirty="0" smtClean="0">
                <a:latin typeface="+mn-lt"/>
              </a:rPr>
              <a:t> </a:t>
            </a:r>
          </a:p>
          <a:p>
            <a:endParaRPr lang="en-US" sz="1050" dirty="0">
              <a:latin typeface="+mn-lt"/>
            </a:endParaRP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323528" y="6381328"/>
            <a:ext cx="87484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900" b="1" dirty="0" smtClean="0"/>
              <a:t>Lee VS </a:t>
            </a:r>
            <a:r>
              <a:rPr lang="nb-NO" sz="900" b="1" dirty="0"/>
              <a:t>et al. </a:t>
            </a:r>
            <a:r>
              <a:rPr lang="nb-NO" sz="900" dirty="0" smtClean="0"/>
              <a:t>Renal </a:t>
            </a:r>
            <a:r>
              <a:rPr lang="nb-NO" sz="900" dirty="0" err="1"/>
              <a:t>function</a:t>
            </a:r>
            <a:r>
              <a:rPr lang="nb-NO" sz="900" dirty="0"/>
              <a:t> </a:t>
            </a:r>
            <a:r>
              <a:rPr lang="nb-NO" sz="900" dirty="0" err="1"/>
              <a:t>measurements</a:t>
            </a:r>
            <a:r>
              <a:rPr lang="nb-NO" sz="900" dirty="0"/>
              <a:t> from MR </a:t>
            </a:r>
            <a:r>
              <a:rPr lang="nb-NO" sz="900" dirty="0" err="1"/>
              <a:t>renography</a:t>
            </a:r>
            <a:r>
              <a:rPr lang="nb-NO" sz="900" dirty="0"/>
              <a:t> and a </a:t>
            </a:r>
            <a:r>
              <a:rPr lang="nb-NO" sz="900" dirty="0" err="1"/>
              <a:t>simplified</a:t>
            </a:r>
            <a:r>
              <a:rPr lang="nb-NO" sz="900" dirty="0"/>
              <a:t> </a:t>
            </a:r>
            <a:r>
              <a:rPr lang="nb-NO" sz="900" dirty="0" err="1"/>
              <a:t>multicompartmental</a:t>
            </a:r>
            <a:r>
              <a:rPr lang="nb-NO" sz="900" dirty="0"/>
              <a:t> </a:t>
            </a:r>
            <a:r>
              <a:rPr lang="nb-NO" sz="900" dirty="0" err="1" smtClean="0"/>
              <a:t>model</a:t>
            </a:r>
            <a:r>
              <a:rPr lang="nb-NO" sz="900" dirty="0" smtClean="0"/>
              <a:t>. </a:t>
            </a:r>
            <a:r>
              <a:rPr lang="nb-NO" sz="900" i="1" dirty="0"/>
              <a:t>Am J </a:t>
            </a:r>
            <a:r>
              <a:rPr lang="nb-NO" sz="900" i="1" dirty="0" err="1"/>
              <a:t>Physiol</a:t>
            </a:r>
            <a:r>
              <a:rPr lang="nb-NO" sz="900" i="1" dirty="0"/>
              <a:t> Renal </a:t>
            </a:r>
            <a:r>
              <a:rPr lang="nb-NO" sz="900" i="1" dirty="0" err="1"/>
              <a:t>Physiol</a:t>
            </a:r>
            <a:r>
              <a:rPr lang="nb-NO" sz="900" i="1" dirty="0"/>
              <a:t> </a:t>
            </a:r>
            <a:r>
              <a:rPr lang="nb-NO" sz="900" i="1" dirty="0" smtClean="0"/>
              <a:t> </a:t>
            </a:r>
            <a:r>
              <a:rPr lang="nb-NO" sz="900" dirty="0" smtClean="0"/>
              <a:t>2007;292:</a:t>
            </a:r>
            <a:r>
              <a:rPr lang="it-IT" sz="900" dirty="0" smtClean="0"/>
              <a:t>F1548–F1559</a:t>
            </a:r>
            <a:r>
              <a:rPr lang="it-IT" sz="90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5616116" y="5108991"/>
            <a:ext cx="3456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n-lt"/>
              </a:rPr>
              <a:t>D</a:t>
            </a:r>
            <a:r>
              <a:rPr lang="en-US" dirty="0" smtClean="0">
                <a:latin typeface="+mn-lt"/>
              </a:rPr>
              <a:t> - </a:t>
            </a:r>
            <a:r>
              <a:rPr lang="en-US" sz="1600" dirty="0" smtClean="0">
                <a:latin typeface="+mn-lt"/>
              </a:rPr>
              <a:t>distal </a:t>
            </a:r>
            <a:r>
              <a:rPr lang="en-US" sz="1600" dirty="0">
                <a:latin typeface="+mn-lt"/>
              </a:rPr>
              <a:t>convoluted tubule </a:t>
            </a:r>
            <a:endParaRPr lang="en-US" dirty="0">
              <a:latin typeface="+mn-lt"/>
            </a:endParaRPr>
          </a:p>
          <a:p>
            <a:r>
              <a:rPr lang="en-US" b="1" dirty="0" smtClean="0">
                <a:latin typeface="+mn-lt"/>
              </a:rPr>
              <a:t>CD</a:t>
            </a:r>
            <a:r>
              <a:rPr lang="en-US" dirty="0" smtClean="0">
                <a:latin typeface="+mn-lt"/>
              </a:rPr>
              <a:t> - </a:t>
            </a:r>
            <a:r>
              <a:rPr lang="en-US" sz="1600" dirty="0" smtClean="0">
                <a:latin typeface="+mn-lt"/>
              </a:rPr>
              <a:t>collecting </a:t>
            </a:r>
            <a:r>
              <a:rPr lang="en-US" sz="1600" dirty="0">
                <a:latin typeface="+mn-lt"/>
              </a:rPr>
              <a:t>duct </a:t>
            </a:r>
            <a:endParaRPr lang="en-US" dirty="0" smtClean="0">
              <a:latin typeface="+mn-lt"/>
            </a:endParaRPr>
          </a:p>
          <a:p>
            <a:r>
              <a:rPr lang="en-US" b="1" dirty="0" smtClean="0">
                <a:latin typeface="+mn-lt"/>
              </a:rPr>
              <a:t>V</a:t>
            </a:r>
            <a:r>
              <a:rPr lang="en-US" dirty="0" smtClean="0">
                <a:latin typeface="+mn-lt"/>
              </a:rPr>
              <a:t> - </a:t>
            </a:r>
            <a:r>
              <a:rPr lang="en-US" sz="1600" dirty="0">
                <a:latin typeface="+mn-lt"/>
              </a:rPr>
              <a:t>vasa recta and veins </a:t>
            </a:r>
            <a:endParaRPr lang="en-US" dirty="0">
              <a:latin typeface="+mn-lt"/>
            </a:endParaRPr>
          </a:p>
          <a:p>
            <a:r>
              <a:rPr lang="en-US" b="1" dirty="0" smtClean="0">
                <a:latin typeface="+mn-lt"/>
              </a:rPr>
              <a:t>U</a:t>
            </a:r>
            <a:r>
              <a:rPr lang="en-US" dirty="0" smtClean="0">
                <a:latin typeface="+mn-lt"/>
              </a:rPr>
              <a:t> - </a:t>
            </a:r>
            <a:r>
              <a:rPr lang="en-US" sz="1600" dirty="0">
                <a:latin typeface="+mn-lt"/>
              </a:rPr>
              <a:t>ureter</a:t>
            </a:r>
            <a:r>
              <a:rPr lang="en-US" dirty="0">
                <a:latin typeface="+mn-lt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1677948"/>
            <a:ext cx="439465" cy="3322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299" y="1650186"/>
            <a:ext cx="439465" cy="3322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3321" y="17129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RPF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883797" y="171290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GFR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789" y="2573192"/>
            <a:ext cx="2061699" cy="24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3508" y="3668831"/>
            <a:ext cx="500605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+mn-lt"/>
              </a:rPr>
              <a:t>Ao</a:t>
            </a:r>
            <a:r>
              <a:rPr lang="en-US" sz="800" b="1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(</a:t>
            </a:r>
            <a:r>
              <a:rPr lang="en-US" i="1" dirty="0" smtClean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 </a:t>
            </a:r>
            <a:r>
              <a:rPr lang="en-US" sz="1600" dirty="0" smtClean="0">
                <a:latin typeface="+mn-lt"/>
              </a:rPr>
              <a:t>- aorta (AIF) </a:t>
            </a:r>
            <a:r>
              <a:rPr lang="en-US" sz="1200" dirty="0" smtClean="0">
                <a:latin typeface="+mn-lt"/>
              </a:rPr>
              <a:t> </a:t>
            </a:r>
            <a:r>
              <a:rPr lang="en-US" sz="1400" dirty="0" smtClean="0">
                <a:latin typeface="+mn-lt"/>
              </a:rPr>
              <a:t>[</a:t>
            </a:r>
            <a:r>
              <a:rPr lang="en-US" sz="1400" dirty="0" err="1" smtClean="0">
                <a:latin typeface="+mn-lt"/>
              </a:rPr>
              <a:t>mM</a:t>
            </a:r>
            <a:r>
              <a:rPr lang="en-US" sz="1400" dirty="0" smtClean="0">
                <a:latin typeface="+mn-lt"/>
              </a:rPr>
              <a:t>  X/ mL whole blood]</a:t>
            </a:r>
          </a:p>
          <a:p>
            <a:r>
              <a:rPr lang="en-US" b="1" dirty="0" smtClean="0">
                <a:latin typeface="+mn-lt"/>
              </a:rPr>
              <a:t>A</a:t>
            </a:r>
            <a:r>
              <a:rPr lang="en-US" sz="400" b="1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(</a:t>
            </a:r>
            <a:r>
              <a:rPr lang="en-US" i="1" dirty="0" smtClean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- </a:t>
            </a:r>
            <a:r>
              <a:rPr lang="en-US" sz="1600" dirty="0" smtClean="0">
                <a:latin typeface="+mn-lt"/>
              </a:rPr>
              <a:t>intrarenal </a:t>
            </a:r>
            <a:r>
              <a:rPr lang="en-US" sz="1600" dirty="0">
                <a:latin typeface="+mn-lt"/>
              </a:rPr>
              <a:t>arteries and glomerular </a:t>
            </a:r>
            <a:r>
              <a:rPr lang="en-US" sz="1600" dirty="0" smtClean="0">
                <a:latin typeface="+mn-lt"/>
              </a:rPr>
              <a:t>vessels</a:t>
            </a:r>
          </a:p>
          <a:p>
            <a:r>
              <a:rPr lang="en-US" sz="1600" dirty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                                </a:t>
            </a:r>
            <a:r>
              <a:rPr lang="en-US" sz="1400" dirty="0">
                <a:ea typeface="Arial" charset="0"/>
                <a:cs typeface="Arial" charset="0"/>
              </a:rPr>
              <a:t>[</a:t>
            </a:r>
            <a:r>
              <a:rPr lang="en-US" sz="1400" dirty="0" err="1">
                <a:ea typeface="Arial" charset="0"/>
                <a:cs typeface="Arial" charset="0"/>
              </a:rPr>
              <a:t>mM</a:t>
            </a:r>
            <a:r>
              <a:rPr lang="en-US" sz="1400" dirty="0">
                <a:ea typeface="Arial" charset="0"/>
                <a:cs typeface="Arial" charset="0"/>
              </a:rPr>
              <a:t> X</a:t>
            </a:r>
            <a:r>
              <a:rPr lang="en-US" sz="1400" dirty="0" smtClean="0">
                <a:ea typeface="Arial" charset="0"/>
                <a:cs typeface="Arial" charset="0"/>
              </a:rPr>
              <a:t> / </a:t>
            </a:r>
            <a:r>
              <a:rPr lang="en-US" sz="1400" dirty="0">
                <a:ea typeface="Arial" charset="0"/>
                <a:cs typeface="Arial" charset="0"/>
              </a:rPr>
              <a:t>mL </a:t>
            </a:r>
            <a:r>
              <a:rPr lang="en-US" sz="1400" dirty="0" smtClean="0">
                <a:ea typeface="Arial" charset="0"/>
                <a:cs typeface="Arial" charset="0"/>
              </a:rPr>
              <a:t>plasma]</a:t>
            </a:r>
            <a:endParaRPr lang="en-US" sz="1400" dirty="0">
              <a:ea typeface="Arial" charset="0"/>
              <a:cs typeface="Arial" charset="0"/>
            </a:endParaRPr>
          </a:p>
          <a:p>
            <a:r>
              <a:rPr lang="en-US" b="1" dirty="0" smtClean="0">
                <a:latin typeface="+mn-lt"/>
              </a:rPr>
              <a:t>P</a:t>
            </a:r>
            <a:r>
              <a:rPr lang="en-US" sz="400" b="1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(</a:t>
            </a:r>
            <a:r>
              <a:rPr lang="en-US" i="1" dirty="0" smtClean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- </a:t>
            </a:r>
            <a:r>
              <a:rPr lang="en-US" sz="1600" dirty="0" smtClean="0">
                <a:latin typeface="+mn-lt"/>
              </a:rPr>
              <a:t>proximal </a:t>
            </a:r>
            <a:r>
              <a:rPr lang="en-US" sz="1600" dirty="0">
                <a:latin typeface="+mn-lt"/>
              </a:rPr>
              <a:t>convoluted </a:t>
            </a:r>
            <a:r>
              <a:rPr lang="en-US" sz="1600" dirty="0" smtClean="0">
                <a:latin typeface="+mn-lt"/>
              </a:rPr>
              <a:t>tubule </a:t>
            </a:r>
            <a:r>
              <a:rPr lang="en-US" sz="1200" dirty="0"/>
              <a:t>[</a:t>
            </a:r>
            <a:r>
              <a:rPr lang="en-US" sz="1200" dirty="0" err="1"/>
              <a:t>mM</a:t>
            </a:r>
            <a:r>
              <a:rPr lang="en-US" sz="1200" dirty="0"/>
              <a:t> X / mL tubular fluid</a:t>
            </a:r>
            <a:r>
              <a:rPr lang="en-US" sz="1200" dirty="0" smtClean="0"/>
              <a:t>]</a:t>
            </a:r>
            <a:endParaRPr lang="en-US" sz="1600" dirty="0">
              <a:latin typeface="+mn-lt"/>
            </a:endParaRPr>
          </a:p>
          <a:p>
            <a:r>
              <a:rPr lang="en-US" b="1" dirty="0" smtClean="0">
                <a:latin typeface="+mn-lt"/>
              </a:rPr>
              <a:t>L</a:t>
            </a:r>
            <a:r>
              <a:rPr lang="en-US" sz="400" b="1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(</a:t>
            </a:r>
            <a:r>
              <a:rPr lang="en-US" i="1" dirty="0" smtClean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- </a:t>
            </a:r>
            <a:r>
              <a:rPr lang="en-US" sz="1600" dirty="0" smtClean="0">
                <a:latin typeface="+mn-lt"/>
              </a:rPr>
              <a:t>loop </a:t>
            </a:r>
            <a:r>
              <a:rPr lang="en-US" sz="1600" dirty="0">
                <a:latin typeface="+mn-lt"/>
              </a:rPr>
              <a:t>of </a:t>
            </a:r>
            <a:r>
              <a:rPr lang="en-US" sz="1600" dirty="0" smtClean="0">
                <a:latin typeface="+mn-lt"/>
              </a:rPr>
              <a:t>Henle</a:t>
            </a:r>
            <a:r>
              <a:rPr lang="en-US" sz="1600" dirty="0" smtClean="0"/>
              <a:t>  </a:t>
            </a:r>
            <a:r>
              <a:rPr lang="en-US" sz="1400" dirty="0"/>
              <a:t>[</a:t>
            </a:r>
            <a:r>
              <a:rPr lang="en-US" sz="1400" dirty="0" err="1"/>
              <a:t>mM</a:t>
            </a:r>
            <a:r>
              <a:rPr lang="en-US" sz="1400" dirty="0"/>
              <a:t> X</a:t>
            </a:r>
            <a:r>
              <a:rPr lang="en-US" sz="1400" dirty="0" smtClean="0"/>
              <a:t> / </a:t>
            </a:r>
            <a:r>
              <a:rPr lang="en-US" sz="1400" dirty="0"/>
              <a:t>mL </a:t>
            </a:r>
            <a:r>
              <a:rPr lang="en-US" sz="1400" dirty="0" smtClean="0"/>
              <a:t>tubular fluid]</a:t>
            </a:r>
            <a:endParaRPr lang="en-US" sz="1400" dirty="0"/>
          </a:p>
          <a:p>
            <a:endParaRPr lang="en-US" sz="14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70" y="3751657"/>
            <a:ext cx="3968742" cy="22599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87523" y="980728"/>
            <a:ext cx="42361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/>
              <a:t>Simplified three-compartment </a:t>
            </a:r>
            <a:r>
              <a:rPr lang="en-US" sz="1600" b="1" dirty="0" smtClean="0"/>
              <a:t>model for</a:t>
            </a:r>
          </a:p>
          <a:p>
            <a:r>
              <a:rPr lang="en-US" sz="1600" b="1" dirty="0" smtClean="0"/>
              <a:t>determination of </a:t>
            </a:r>
            <a:r>
              <a:rPr lang="en-US" sz="1600" b="1" dirty="0"/>
              <a:t>single-kidney </a:t>
            </a:r>
            <a:r>
              <a:rPr lang="en-US" sz="1600" b="1" dirty="0" smtClean="0"/>
              <a:t>GFR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4896036" y="1052736"/>
            <a:ext cx="4067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Conservation of mass </a:t>
            </a:r>
            <a:r>
              <a:rPr lang="en-US" sz="1600" dirty="0" smtClean="0"/>
              <a:t>(simplified model)</a:t>
            </a:r>
            <a:r>
              <a:rPr lang="en-US" sz="1600" b="1" dirty="0" smtClean="0"/>
              <a:t>: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27984" y="6037547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System of 3 coupled ordinary differential equations</a:t>
            </a:r>
            <a:r>
              <a:rPr lang="en-US" sz="1400" dirty="0" smtClean="0"/>
              <a:t>, </a:t>
            </a:r>
            <a:r>
              <a:rPr lang="en-US" sz="1400" b="1" dirty="0" smtClean="0"/>
              <a:t>ODEs</a:t>
            </a:r>
            <a:endParaRPr lang="en-US" sz="1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61" y="2320155"/>
            <a:ext cx="2270894" cy="2702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166" y="2725030"/>
            <a:ext cx="360040" cy="3067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56502" y="1959089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cortex       medulla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343067" y="2211117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[mL]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618520" y="2700655"/>
            <a:ext cx="19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r>
              <a:rPr lang="en-US" sz="1400" dirty="0" smtClean="0"/>
              <a:t>  </a:t>
            </a:r>
            <a:r>
              <a:rPr lang="en-US" sz="1600" dirty="0" smtClean="0"/>
              <a:t>volume of P  [mL]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964" y="3061327"/>
            <a:ext cx="432556" cy="3676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47214" y="3013475"/>
            <a:ext cx="1895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sz="1600" dirty="0" smtClean="0"/>
              <a:t>volume of L  [mL]</a:t>
            </a:r>
            <a:endParaRPr lang="en-US" sz="16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1" y="1666439"/>
            <a:ext cx="4904367" cy="1788376"/>
          </a:xfrm>
          <a:prstGeom prst="rect">
            <a:avLst/>
          </a:prstGeom>
        </p:spPr>
      </p:pic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323528" y="6381328"/>
            <a:ext cx="87484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900" dirty="0" smtClean="0"/>
              <a:t>Lee VS </a:t>
            </a:r>
            <a:r>
              <a:rPr lang="nb-NO" sz="900" dirty="0"/>
              <a:t>et al. </a:t>
            </a:r>
            <a:r>
              <a:rPr lang="nb-NO" sz="900" dirty="0" smtClean="0"/>
              <a:t>Renal </a:t>
            </a:r>
            <a:r>
              <a:rPr lang="nb-NO" sz="900" dirty="0" err="1"/>
              <a:t>function</a:t>
            </a:r>
            <a:r>
              <a:rPr lang="nb-NO" sz="900" dirty="0"/>
              <a:t> </a:t>
            </a:r>
            <a:r>
              <a:rPr lang="nb-NO" sz="900" dirty="0" err="1"/>
              <a:t>measurements</a:t>
            </a:r>
            <a:r>
              <a:rPr lang="nb-NO" sz="900" dirty="0"/>
              <a:t> from MR </a:t>
            </a:r>
            <a:r>
              <a:rPr lang="nb-NO" sz="900" dirty="0" err="1"/>
              <a:t>renography</a:t>
            </a:r>
            <a:r>
              <a:rPr lang="nb-NO" sz="900" dirty="0"/>
              <a:t> and a </a:t>
            </a:r>
            <a:r>
              <a:rPr lang="nb-NO" sz="900" dirty="0" err="1"/>
              <a:t>simplified</a:t>
            </a:r>
            <a:r>
              <a:rPr lang="nb-NO" sz="900" dirty="0"/>
              <a:t> </a:t>
            </a:r>
            <a:r>
              <a:rPr lang="nb-NO" sz="900" dirty="0" err="1"/>
              <a:t>multicompartmental</a:t>
            </a:r>
            <a:r>
              <a:rPr lang="nb-NO" sz="900" dirty="0"/>
              <a:t> </a:t>
            </a:r>
            <a:r>
              <a:rPr lang="nb-NO" sz="900" dirty="0" err="1" smtClean="0"/>
              <a:t>model</a:t>
            </a:r>
            <a:r>
              <a:rPr lang="nb-NO" sz="900" dirty="0" smtClean="0"/>
              <a:t>. </a:t>
            </a:r>
            <a:r>
              <a:rPr lang="nb-NO" sz="900" dirty="0"/>
              <a:t>Am J </a:t>
            </a:r>
            <a:r>
              <a:rPr lang="nb-NO" sz="900" dirty="0" err="1"/>
              <a:t>Physiol</a:t>
            </a:r>
            <a:r>
              <a:rPr lang="nb-NO" sz="900" dirty="0"/>
              <a:t> Renal </a:t>
            </a:r>
            <a:r>
              <a:rPr lang="nb-NO" sz="900" dirty="0" err="1"/>
              <a:t>Physiol</a:t>
            </a:r>
            <a:r>
              <a:rPr lang="nb-NO" sz="900" dirty="0"/>
              <a:t> </a:t>
            </a:r>
            <a:r>
              <a:rPr lang="nb-NO" sz="900" dirty="0" smtClean="0"/>
              <a:t> 2007;292:</a:t>
            </a:r>
            <a:r>
              <a:rPr lang="it-IT" sz="900" dirty="0" smtClean="0"/>
              <a:t>F1548–F1559</a:t>
            </a:r>
            <a:r>
              <a:rPr lang="it-IT" sz="900" dirty="0"/>
              <a:t>.</a:t>
            </a: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467544" y="296652"/>
            <a:ext cx="8676963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nb-NO" sz="2400" b="1" dirty="0" smtClean="0"/>
              <a:t>Three-</a:t>
            </a:r>
            <a:r>
              <a:rPr lang="nb-NO" sz="2400" b="1" dirty="0" err="1" smtClean="0"/>
              <a:t>compartment</a:t>
            </a:r>
            <a:r>
              <a:rPr lang="nb-NO" sz="2400" b="1" dirty="0" smtClean="0"/>
              <a:t> </a:t>
            </a:r>
            <a:r>
              <a:rPr lang="nb-NO" sz="2400" b="1" dirty="0" err="1" smtClean="0"/>
              <a:t>modeling</a:t>
            </a:r>
            <a:r>
              <a:rPr lang="nb-NO" sz="2400" b="1" dirty="0" smtClean="0"/>
              <a:t> </a:t>
            </a:r>
            <a:r>
              <a:rPr lang="nb-NO" sz="2400" dirty="0" err="1" smtClean="0"/>
              <a:t>of</a:t>
            </a:r>
            <a:r>
              <a:rPr lang="nb-NO" sz="2400" dirty="0" smtClean="0"/>
              <a:t> renal </a:t>
            </a:r>
            <a:r>
              <a:rPr lang="nb-NO" sz="2400" dirty="0" err="1" smtClean="0"/>
              <a:t>perfusion</a:t>
            </a:r>
            <a:r>
              <a:rPr lang="nb-NO" sz="2400" dirty="0" smtClean="0"/>
              <a:t> and </a:t>
            </a:r>
            <a:r>
              <a:rPr lang="nb-NO" sz="2400" dirty="0" err="1" smtClean="0"/>
              <a:t>filtration</a:t>
            </a:r>
            <a:endParaRPr lang="nb-NO" sz="1600" dirty="0"/>
          </a:p>
        </p:txBody>
      </p:sp>
      <p:sp>
        <p:nvSpPr>
          <p:cNvPr id="24" name="Rectangle 23"/>
          <p:cNvSpPr/>
          <p:nvPr/>
        </p:nvSpPr>
        <p:spPr>
          <a:xfrm>
            <a:off x="4191226" y="2634878"/>
            <a:ext cx="167691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+mn-lt"/>
              </a:rPr>
              <a:t>Dashed </a:t>
            </a:r>
            <a:r>
              <a:rPr lang="en-US" sz="1200" dirty="0">
                <a:latin typeface="+mn-lt"/>
              </a:rPr>
              <a:t>lines represent </a:t>
            </a:r>
            <a:r>
              <a:rPr lang="en-US" sz="1200" b="1" dirty="0">
                <a:latin typeface="+mn-lt"/>
              </a:rPr>
              <a:t>tracer-free fluid resorption</a:t>
            </a:r>
            <a:r>
              <a:rPr lang="en-US" sz="1200" dirty="0">
                <a:latin typeface="+mn-lt"/>
              </a:rPr>
              <a:t>, </a:t>
            </a:r>
            <a:r>
              <a:rPr lang="en-US" sz="1200" dirty="0" smtClean="0">
                <a:latin typeface="+mn-lt"/>
              </a:rPr>
              <a:t>in </a:t>
            </a:r>
            <a:r>
              <a:rPr lang="en-US" sz="1200" dirty="0">
                <a:latin typeface="+mn-lt"/>
              </a:rPr>
              <a:t>terms of fractions of </a:t>
            </a:r>
            <a:r>
              <a:rPr lang="en-US" sz="1200" dirty="0" smtClean="0">
                <a:latin typeface="+mn-lt"/>
              </a:rPr>
              <a:t>GFR: </a:t>
            </a:r>
            <a:r>
              <a:rPr lang="en-US" sz="1200" dirty="0" err="1" smtClean="0">
                <a:latin typeface="+mn-lt"/>
              </a:rPr>
              <a:t>f</a:t>
            </a:r>
            <a:r>
              <a:rPr lang="en-US" sz="1200" baseline="-25000" dirty="0" err="1" smtClean="0">
                <a:latin typeface="+mn-lt"/>
              </a:rPr>
              <a:t>P</a:t>
            </a:r>
            <a:r>
              <a:rPr lang="en-US" sz="1200" dirty="0" smtClean="0">
                <a:latin typeface="+mn-lt"/>
              </a:rPr>
              <a:t>, </a:t>
            </a:r>
            <a:r>
              <a:rPr lang="en-US" sz="1200" dirty="0" err="1" smtClean="0">
                <a:latin typeface="+mn-lt"/>
              </a:rPr>
              <a:t>f</a:t>
            </a:r>
            <a:r>
              <a:rPr lang="en-US" sz="1200" baseline="-25000" dirty="0" err="1" smtClean="0">
                <a:latin typeface="+mn-lt"/>
              </a:rPr>
              <a:t>L</a:t>
            </a:r>
            <a:r>
              <a:rPr lang="en-US" sz="1200" dirty="0" err="1" smtClean="0">
                <a:latin typeface="+mn-lt"/>
              </a:rPr>
              <a:t>.</a:t>
            </a:r>
            <a:r>
              <a:rPr lang="en-US" sz="1200" dirty="0" smtClean="0">
                <a:latin typeface="+mn-lt"/>
              </a:rPr>
              <a:t> </a:t>
            </a:r>
          </a:p>
          <a:p>
            <a:endParaRPr lang="en-US" sz="9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3528" y="5358698"/>
            <a:ext cx="3304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RPF</a:t>
            </a:r>
            <a:r>
              <a:rPr lang="en-US" sz="1600" dirty="0" smtClean="0"/>
              <a:t> = Renal plasma flow  </a:t>
            </a:r>
            <a:r>
              <a:rPr lang="en-US" sz="1400" dirty="0" smtClean="0"/>
              <a:t>[mL/min]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01202" y="5682734"/>
            <a:ext cx="3902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GFR</a:t>
            </a:r>
            <a:r>
              <a:rPr lang="en-US" sz="1600" dirty="0" smtClean="0"/>
              <a:t> = Glomerular filtration rate  </a:t>
            </a:r>
            <a:r>
              <a:rPr lang="en-US" sz="1400" dirty="0" smtClean="0"/>
              <a:t>[mL/min]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12882" y="6006770"/>
            <a:ext cx="4043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Hct</a:t>
            </a:r>
            <a:r>
              <a:rPr lang="en-US" sz="1600" dirty="0" smtClean="0"/>
              <a:t> = hematocrit,   </a:t>
            </a:r>
            <a:r>
              <a:rPr lang="en-US" sz="1400" dirty="0" smtClean="0">
                <a:ea typeface="Arial" charset="0"/>
                <a:cs typeface="Arial" charset="0"/>
              </a:rPr>
              <a:t>(1 </a:t>
            </a:r>
            <a:r>
              <a:rPr lang="mr-IN" sz="1400" dirty="0" smtClean="0">
                <a:ea typeface="Arial" charset="0"/>
                <a:cs typeface="Arial" charset="0"/>
              </a:rPr>
              <a:t>–</a:t>
            </a:r>
            <a:r>
              <a:rPr lang="en-US" sz="1400" dirty="0" smtClean="0">
                <a:ea typeface="Arial" charset="0"/>
                <a:cs typeface="Arial" charset="0"/>
              </a:rPr>
              <a:t> </a:t>
            </a:r>
            <a:r>
              <a:rPr lang="en-US" sz="1400" dirty="0" err="1" smtClean="0">
                <a:ea typeface="Arial" charset="0"/>
                <a:cs typeface="Arial" charset="0"/>
              </a:rPr>
              <a:t>Hct</a:t>
            </a:r>
            <a:r>
              <a:rPr lang="en-US" sz="1400" dirty="0" smtClean="0">
                <a:ea typeface="Arial" charset="0"/>
                <a:cs typeface="Arial" charset="0"/>
              </a:rPr>
              <a:t>) = plasma fraction</a:t>
            </a:r>
            <a:endParaRPr lang="en-US" sz="1600" dirty="0"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154935" y="2266866"/>
            <a:ext cx="72008" cy="160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055035" y="2247121"/>
            <a:ext cx="72008" cy="160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80620" y="1454512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</a:t>
            </a:r>
            <a:r>
              <a:rPr lang="en-US" smtClean="0"/>
              <a:t>tracer substance  </a:t>
            </a:r>
            <a:r>
              <a:rPr lang="en-US" sz="1600" dirty="0" smtClean="0"/>
              <a:t>(e.g. </a:t>
            </a:r>
            <a:r>
              <a:rPr lang="en-US" sz="1600" dirty="0" err="1" smtClean="0"/>
              <a:t>Gd</a:t>
            </a:r>
            <a:r>
              <a:rPr lang="en-US" sz="1600" dirty="0" smtClean="0"/>
              <a:t>)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5439" y="1953416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(1 </a:t>
            </a:r>
            <a:r>
              <a:rPr lang="mr-IN" sz="800" dirty="0" smtClean="0"/>
              <a:t>–</a:t>
            </a:r>
            <a:r>
              <a:rPr lang="en-US" sz="800" dirty="0" smtClean="0"/>
              <a:t>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P</a:t>
            </a:r>
            <a:r>
              <a:rPr lang="en-US" sz="800" dirty="0" smtClean="0"/>
              <a:t>)</a:t>
            </a:r>
            <a:r>
              <a:rPr lang="en-US" sz="300" dirty="0" smtClean="0"/>
              <a:t> </a:t>
            </a:r>
            <a:r>
              <a:rPr lang="en-US" sz="800" dirty="0" smtClean="0"/>
              <a:t>GFR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4421583" y="1952836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(1 </a:t>
            </a:r>
            <a:r>
              <a:rPr lang="mr-IN" sz="800" dirty="0" smtClean="0"/>
              <a:t>–</a:t>
            </a:r>
            <a:r>
              <a:rPr lang="en-US" sz="800" dirty="0" smtClean="0"/>
              <a:t>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P</a:t>
            </a:r>
            <a:r>
              <a:rPr lang="en-US" sz="800" baseline="-25000" dirty="0" smtClean="0"/>
              <a:t> </a:t>
            </a:r>
            <a:r>
              <a:rPr lang="en-US" sz="800" dirty="0" smtClean="0"/>
              <a:t>-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L</a:t>
            </a:r>
            <a:r>
              <a:rPr lang="en-US" sz="800" dirty="0" smtClean="0"/>
              <a:t>)</a:t>
            </a:r>
            <a:r>
              <a:rPr lang="en-US" sz="300" dirty="0" smtClean="0"/>
              <a:t> </a:t>
            </a:r>
            <a:r>
              <a:rPr lang="en-US" sz="800" dirty="0" smtClean="0"/>
              <a:t>GFR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668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7523" y="980728"/>
            <a:ext cx="42361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/>
              <a:t>Simplified three-compartment </a:t>
            </a:r>
            <a:r>
              <a:rPr lang="en-US" sz="1600" b="1" dirty="0" smtClean="0"/>
              <a:t>model for</a:t>
            </a:r>
          </a:p>
          <a:p>
            <a:r>
              <a:rPr lang="en-US" sz="1600" b="1" dirty="0" smtClean="0"/>
              <a:t>determination of </a:t>
            </a:r>
            <a:r>
              <a:rPr lang="en-US" sz="1600" b="1" dirty="0"/>
              <a:t>single-kidney </a:t>
            </a:r>
            <a:r>
              <a:rPr lang="en-US" sz="1600" b="1" dirty="0" smtClean="0"/>
              <a:t>GFR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5368562" y="1271644"/>
            <a:ext cx="2945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Conservation of mass</a:t>
            </a:r>
            <a:endParaRPr lang="en-US" sz="2000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666439"/>
            <a:ext cx="4904367" cy="1788376"/>
          </a:xfrm>
          <a:prstGeom prst="rect">
            <a:avLst/>
          </a:prstGeom>
        </p:spPr>
      </p:pic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576064" y="6381328"/>
            <a:ext cx="87484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900" dirty="0" smtClean="0"/>
              <a:t>Lee VS </a:t>
            </a:r>
            <a:r>
              <a:rPr lang="nb-NO" sz="900" dirty="0"/>
              <a:t>et al. </a:t>
            </a:r>
            <a:r>
              <a:rPr lang="nb-NO" sz="900" dirty="0" smtClean="0"/>
              <a:t>Renal </a:t>
            </a:r>
            <a:r>
              <a:rPr lang="nb-NO" sz="900" dirty="0" err="1"/>
              <a:t>function</a:t>
            </a:r>
            <a:r>
              <a:rPr lang="nb-NO" sz="900" dirty="0"/>
              <a:t> </a:t>
            </a:r>
            <a:r>
              <a:rPr lang="nb-NO" sz="900" dirty="0" err="1"/>
              <a:t>measurements</a:t>
            </a:r>
            <a:r>
              <a:rPr lang="nb-NO" sz="900" dirty="0"/>
              <a:t> from MR </a:t>
            </a:r>
            <a:r>
              <a:rPr lang="nb-NO" sz="900" dirty="0" err="1"/>
              <a:t>renography</a:t>
            </a:r>
            <a:r>
              <a:rPr lang="nb-NO" sz="900" dirty="0"/>
              <a:t> and a </a:t>
            </a:r>
            <a:r>
              <a:rPr lang="nb-NO" sz="900" dirty="0" err="1"/>
              <a:t>simplified</a:t>
            </a:r>
            <a:r>
              <a:rPr lang="nb-NO" sz="900" dirty="0"/>
              <a:t> </a:t>
            </a:r>
            <a:r>
              <a:rPr lang="nb-NO" sz="900" dirty="0" err="1"/>
              <a:t>multicompartmental</a:t>
            </a:r>
            <a:r>
              <a:rPr lang="nb-NO" sz="900" dirty="0"/>
              <a:t> </a:t>
            </a:r>
            <a:r>
              <a:rPr lang="nb-NO" sz="900" dirty="0" err="1" smtClean="0"/>
              <a:t>model</a:t>
            </a:r>
            <a:r>
              <a:rPr lang="nb-NO" sz="900" dirty="0" smtClean="0"/>
              <a:t>. </a:t>
            </a:r>
            <a:r>
              <a:rPr lang="nb-NO" sz="900" dirty="0"/>
              <a:t>Am J </a:t>
            </a:r>
            <a:r>
              <a:rPr lang="nb-NO" sz="900" dirty="0" err="1"/>
              <a:t>Physiol</a:t>
            </a:r>
            <a:r>
              <a:rPr lang="nb-NO" sz="900" dirty="0"/>
              <a:t> Renal </a:t>
            </a:r>
            <a:r>
              <a:rPr lang="nb-NO" sz="900" dirty="0" err="1"/>
              <a:t>Physiol</a:t>
            </a:r>
            <a:r>
              <a:rPr lang="nb-NO" sz="900" dirty="0"/>
              <a:t> </a:t>
            </a:r>
            <a:r>
              <a:rPr lang="nb-NO" sz="900" dirty="0" smtClean="0"/>
              <a:t> 2007;292:</a:t>
            </a:r>
            <a:r>
              <a:rPr lang="it-IT" sz="900" dirty="0" smtClean="0"/>
              <a:t>F1548–F1559</a:t>
            </a:r>
            <a:r>
              <a:rPr lang="it-IT" sz="900" dirty="0"/>
              <a:t>.</a:t>
            </a: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467544" y="296652"/>
            <a:ext cx="8676963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nb-NO" sz="2400" b="1" dirty="0" smtClean="0"/>
              <a:t>Three-</a:t>
            </a:r>
            <a:r>
              <a:rPr lang="nb-NO" sz="2400" b="1" dirty="0" err="1" smtClean="0"/>
              <a:t>compartment</a:t>
            </a:r>
            <a:r>
              <a:rPr lang="nb-NO" sz="2400" b="1" dirty="0" smtClean="0"/>
              <a:t> </a:t>
            </a:r>
            <a:r>
              <a:rPr lang="nb-NO" sz="2400" b="1" dirty="0" err="1" smtClean="0"/>
              <a:t>modeling</a:t>
            </a:r>
            <a:r>
              <a:rPr lang="nb-NO" sz="2400" b="1" dirty="0" smtClean="0"/>
              <a:t> </a:t>
            </a:r>
            <a:r>
              <a:rPr lang="nb-NO" sz="2400" dirty="0" err="1" smtClean="0"/>
              <a:t>of</a:t>
            </a:r>
            <a:r>
              <a:rPr lang="nb-NO" sz="2400" dirty="0" smtClean="0"/>
              <a:t> renal </a:t>
            </a:r>
            <a:r>
              <a:rPr lang="nb-NO" sz="2400" dirty="0" err="1" smtClean="0"/>
              <a:t>perfusion</a:t>
            </a:r>
            <a:r>
              <a:rPr lang="nb-NO" sz="2400" dirty="0" smtClean="0"/>
              <a:t> and </a:t>
            </a:r>
            <a:r>
              <a:rPr lang="nb-NO" sz="2400" dirty="0" err="1" smtClean="0"/>
              <a:t>filtration</a:t>
            </a:r>
            <a:endParaRPr lang="nb-NO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125439" y="1953416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(1 </a:t>
            </a:r>
            <a:r>
              <a:rPr lang="mr-IN" sz="800" dirty="0" smtClean="0"/>
              <a:t>–</a:t>
            </a:r>
            <a:r>
              <a:rPr lang="en-US" sz="800" dirty="0" smtClean="0"/>
              <a:t>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P</a:t>
            </a:r>
            <a:r>
              <a:rPr lang="en-US" sz="800" dirty="0" smtClean="0"/>
              <a:t>)</a:t>
            </a:r>
            <a:r>
              <a:rPr lang="en-US" sz="300" dirty="0" smtClean="0"/>
              <a:t> </a:t>
            </a:r>
            <a:r>
              <a:rPr lang="en-US" sz="800" dirty="0" smtClean="0"/>
              <a:t>GFR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4421583" y="1952836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(1 </a:t>
            </a:r>
            <a:r>
              <a:rPr lang="mr-IN" sz="800" dirty="0" smtClean="0"/>
              <a:t>–</a:t>
            </a:r>
            <a:r>
              <a:rPr lang="en-US" sz="800" dirty="0" smtClean="0"/>
              <a:t>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P</a:t>
            </a:r>
            <a:r>
              <a:rPr lang="en-US" sz="800" baseline="-25000" dirty="0" smtClean="0"/>
              <a:t> </a:t>
            </a:r>
            <a:r>
              <a:rPr lang="en-US" sz="800" dirty="0" smtClean="0"/>
              <a:t>-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L</a:t>
            </a:r>
            <a:r>
              <a:rPr lang="en-US" sz="800" dirty="0" smtClean="0"/>
              <a:t>)</a:t>
            </a:r>
            <a:r>
              <a:rPr lang="en-US" sz="300" dirty="0" smtClean="0"/>
              <a:t> </a:t>
            </a:r>
            <a:r>
              <a:rPr lang="en-US" sz="800" dirty="0" smtClean="0"/>
              <a:t>GFR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02" y="4367309"/>
            <a:ext cx="2728482" cy="7736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33" y="5037734"/>
            <a:ext cx="3053947" cy="6595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159" y="5867394"/>
            <a:ext cx="519843" cy="3339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850" y="5877272"/>
            <a:ext cx="511260" cy="31224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3338" y="5840957"/>
            <a:ext cx="5264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volumes          and            from </a:t>
            </a:r>
            <a:r>
              <a:rPr lang="en-US" sz="1600" b="1" dirty="0" smtClean="0"/>
              <a:t>segmented 3D MRI</a:t>
            </a:r>
            <a:endParaRPr lang="en-US" sz="16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549" y="4094620"/>
            <a:ext cx="566425" cy="27048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23528" y="3429000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MR measurements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395536" y="4041068"/>
            <a:ext cx="49646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The </a:t>
            </a:r>
            <a:r>
              <a:rPr lang="en-US" sz="1600" dirty="0" smtClean="0"/>
              <a:t>AIF,                from MR </a:t>
            </a:r>
            <a:r>
              <a:rPr lang="en-US" sz="1600" b="1" dirty="0" err="1" smtClean="0"/>
              <a:t>renography</a:t>
            </a:r>
            <a:r>
              <a:rPr lang="en-US" sz="1600" dirty="0" smtClean="0"/>
              <a:t> (DCE-MRI) 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3201825" y="4607919"/>
            <a:ext cx="2215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from MR </a:t>
            </a:r>
            <a:r>
              <a:rPr lang="en-US" sz="1600" b="1" dirty="0" err="1" smtClean="0"/>
              <a:t>renography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sp>
        <p:nvSpPr>
          <p:cNvPr id="35" name="Rectangle 34"/>
          <p:cNvSpPr/>
          <p:nvPr/>
        </p:nvSpPr>
        <p:spPr>
          <a:xfrm>
            <a:off x="3354225" y="5209455"/>
            <a:ext cx="1976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MR </a:t>
            </a:r>
            <a:r>
              <a:rPr lang="en-US" sz="1600" b="1" dirty="0" err="1" smtClean="0"/>
              <a:t>renography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131788" y="2941783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Parameters estimated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7182814" y="387150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RPF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193512" y="425775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GFR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250191" y="4641201"/>
            <a:ext cx="40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f</a:t>
            </a:r>
            <a:r>
              <a:rPr lang="en-US" sz="2000" b="1" baseline="-25000" smtClean="0"/>
              <a:t>P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7250223" y="5007541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f</a:t>
            </a:r>
            <a:r>
              <a:rPr lang="en-US" sz="2000" b="1" baseline="-25000" smtClean="0"/>
              <a:t>L</a:t>
            </a:r>
            <a:endParaRPr lang="en-US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7243980" y="5378635"/>
            <a:ext cx="726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V</a:t>
            </a:r>
            <a:r>
              <a:rPr lang="en-US" sz="2000" b="1" baseline="-25000" smtClean="0"/>
              <a:t>A,Cx</a:t>
            </a:r>
            <a:endParaRPr lang="en-US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7250223" y="5765194"/>
            <a:ext cx="850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V</a:t>
            </a:r>
            <a:r>
              <a:rPr lang="en-US" sz="2000" b="1" baseline="-25000" dirty="0" err="1" smtClean="0"/>
              <a:t>A,Med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6180006" y="3337247"/>
            <a:ext cx="2640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(with some simplifying assumptions)</a:t>
            </a:r>
            <a:endParaRPr lang="en-US" sz="12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5940152" y="3061585"/>
            <a:ext cx="0" cy="3247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4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079"/>
          <a:stretch/>
        </p:blipFill>
        <p:spPr>
          <a:xfrm>
            <a:off x="508" y="24011"/>
            <a:ext cx="9144000" cy="65733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" y="0"/>
            <a:ext cx="9141863" cy="764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80628"/>
            <a:ext cx="5811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DCE-MRI of the moving kidney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4"/>
          <a:srcRect b="11952"/>
          <a:stretch>
            <a:fillRect/>
          </a:stretch>
        </p:blipFill>
        <p:spPr bwMode="auto">
          <a:xfrm>
            <a:off x="1259632" y="3937700"/>
            <a:ext cx="6696744" cy="247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Text Box 7"/>
          <p:cNvSpPr txBox="1">
            <a:spLocks noChangeArrowheads="1"/>
          </p:cNvSpPr>
          <p:nvPr/>
        </p:nvSpPr>
        <p:spPr bwMode="auto">
          <a:xfrm>
            <a:off x="503548" y="146275"/>
            <a:ext cx="846094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nb-NO" sz="2000" b="1" dirty="0" err="1" smtClean="0"/>
              <a:t>Pharmacokinetic</a:t>
            </a:r>
            <a:r>
              <a:rPr lang="nb-NO" sz="2000" b="1" dirty="0" smtClean="0"/>
              <a:t> </a:t>
            </a:r>
            <a:r>
              <a:rPr lang="nb-NO" sz="2000" b="1" dirty="0" err="1" smtClean="0"/>
              <a:t>modeling</a:t>
            </a:r>
            <a:r>
              <a:rPr lang="nb-NO" sz="2000" b="1" dirty="0" smtClean="0"/>
              <a:t> </a:t>
            </a:r>
            <a:r>
              <a:rPr lang="nb-NO" sz="2000" b="1" dirty="0" err="1" smtClean="0"/>
              <a:t>of</a:t>
            </a:r>
            <a:r>
              <a:rPr lang="nb-NO" sz="2000" b="1" dirty="0" smtClean="0"/>
              <a:t> </a:t>
            </a:r>
            <a:r>
              <a:rPr lang="nb-NO" sz="2000" b="1" dirty="0" err="1" smtClean="0"/>
              <a:t>perfusion</a:t>
            </a:r>
            <a:r>
              <a:rPr lang="nb-NO" sz="2000" b="1" dirty="0" smtClean="0"/>
              <a:t> and </a:t>
            </a:r>
            <a:r>
              <a:rPr lang="nb-NO" sz="2000" b="1" dirty="0" err="1" smtClean="0"/>
              <a:t>filtration</a:t>
            </a:r>
            <a:r>
              <a:rPr lang="nb-NO" sz="2000" b="1" dirty="0" smtClean="0"/>
              <a:t> </a:t>
            </a:r>
            <a:r>
              <a:rPr lang="nb-NO" sz="2000" b="1" dirty="0" err="1" smtClean="0"/>
              <a:t>using</a:t>
            </a:r>
            <a:r>
              <a:rPr lang="nb-NO" sz="2000" b="1" dirty="0" smtClean="0"/>
              <a:t> DCE-MRI</a:t>
            </a:r>
            <a:endParaRPr lang="nb-NO" sz="1400" b="1" dirty="0"/>
          </a:p>
        </p:txBody>
      </p:sp>
      <p:sp>
        <p:nvSpPr>
          <p:cNvPr id="58373" name="Text Box 9"/>
          <p:cNvSpPr txBox="1">
            <a:spLocks noChangeArrowheads="1"/>
          </p:cNvSpPr>
          <p:nvPr/>
        </p:nvSpPr>
        <p:spPr bwMode="auto">
          <a:xfrm>
            <a:off x="6264188" y="4005064"/>
            <a:ext cx="155683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nb-NO" sz="900" dirty="0"/>
              <a:t>R. </a:t>
            </a:r>
            <a:r>
              <a:rPr lang="nb-NO" sz="900" dirty="0" err="1"/>
              <a:t>Sance</a:t>
            </a:r>
            <a:r>
              <a:rPr lang="nb-NO" sz="900" dirty="0"/>
              <a:t> et al., </a:t>
            </a:r>
            <a:r>
              <a:rPr lang="nb-NO" sz="900" dirty="0" smtClean="0"/>
              <a:t>ISPA 2006</a:t>
            </a:r>
            <a:endParaRPr lang="en-US" sz="900" dirty="0"/>
          </a:p>
        </p:txBody>
      </p:sp>
      <p:sp>
        <p:nvSpPr>
          <p:cNvPr id="58374" name="Rectangle 10"/>
          <p:cNvSpPr>
            <a:spLocks noChangeArrowheads="1"/>
          </p:cNvSpPr>
          <p:nvPr/>
        </p:nvSpPr>
        <p:spPr bwMode="auto">
          <a:xfrm>
            <a:off x="892175" y="5889625"/>
            <a:ext cx="344488" cy="346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6" name="Text Box 12"/>
          <p:cNvSpPr txBox="1">
            <a:spLocks noChangeArrowheads="1"/>
          </p:cNvSpPr>
          <p:nvPr/>
        </p:nvSpPr>
        <p:spPr bwMode="auto">
          <a:xfrm>
            <a:off x="323528" y="6381328"/>
            <a:ext cx="87484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900" dirty="0" smtClean="0"/>
              <a:t>Lee VS </a:t>
            </a:r>
            <a:r>
              <a:rPr lang="nb-NO" sz="900" dirty="0"/>
              <a:t>et al. </a:t>
            </a:r>
            <a:r>
              <a:rPr lang="nb-NO" sz="900" dirty="0" smtClean="0"/>
              <a:t>Renal </a:t>
            </a:r>
            <a:r>
              <a:rPr lang="nb-NO" sz="900" dirty="0" err="1"/>
              <a:t>function</a:t>
            </a:r>
            <a:r>
              <a:rPr lang="nb-NO" sz="900" dirty="0"/>
              <a:t> </a:t>
            </a:r>
            <a:r>
              <a:rPr lang="nb-NO" sz="900" dirty="0" err="1"/>
              <a:t>measurements</a:t>
            </a:r>
            <a:r>
              <a:rPr lang="nb-NO" sz="900" dirty="0"/>
              <a:t> from MR </a:t>
            </a:r>
            <a:r>
              <a:rPr lang="nb-NO" sz="900" dirty="0" err="1"/>
              <a:t>renography</a:t>
            </a:r>
            <a:r>
              <a:rPr lang="nb-NO" sz="900" dirty="0"/>
              <a:t> and a </a:t>
            </a:r>
            <a:r>
              <a:rPr lang="nb-NO" sz="900" dirty="0" err="1"/>
              <a:t>simplified</a:t>
            </a:r>
            <a:r>
              <a:rPr lang="nb-NO" sz="900" dirty="0"/>
              <a:t> </a:t>
            </a:r>
            <a:r>
              <a:rPr lang="nb-NO" sz="900" dirty="0" err="1"/>
              <a:t>multicompartmental</a:t>
            </a:r>
            <a:r>
              <a:rPr lang="nb-NO" sz="900" dirty="0"/>
              <a:t> </a:t>
            </a:r>
            <a:r>
              <a:rPr lang="nb-NO" sz="900" dirty="0" err="1" smtClean="0"/>
              <a:t>model</a:t>
            </a:r>
            <a:r>
              <a:rPr lang="nb-NO" sz="900" dirty="0" smtClean="0"/>
              <a:t>. </a:t>
            </a:r>
            <a:r>
              <a:rPr lang="nb-NO" sz="900" dirty="0"/>
              <a:t>Am J </a:t>
            </a:r>
            <a:r>
              <a:rPr lang="nb-NO" sz="900" dirty="0" err="1"/>
              <a:t>Physiol</a:t>
            </a:r>
            <a:r>
              <a:rPr lang="nb-NO" sz="900" dirty="0"/>
              <a:t> Renal </a:t>
            </a:r>
            <a:r>
              <a:rPr lang="nb-NO" sz="900" dirty="0" err="1"/>
              <a:t>Physiol</a:t>
            </a:r>
            <a:r>
              <a:rPr lang="nb-NO" sz="900" dirty="0"/>
              <a:t> </a:t>
            </a:r>
            <a:r>
              <a:rPr lang="nb-NO" sz="900" dirty="0" smtClean="0"/>
              <a:t> 2007;292:</a:t>
            </a:r>
            <a:r>
              <a:rPr lang="it-IT" sz="900" dirty="0" smtClean="0"/>
              <a:t>F1548–F1559</a:t>
            </a:r>
            <a:r>
              <a:rPr lang="it-IT" sz="900" dirty="0"/>
              <a:t>.</a:t>
            </a:r>
          </a:p>
        </p:txBody>
      </p:sp>
      <p:pic>
        <p:nvPicPr>
          <p:cNvPr id="2" name="kidney_unreg_reg_time_series_4_fps_TaX4A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8556" y="774069"/>
            <a:ext cx="6527800" cy="3263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516" y="1723041"/>
            <a:ext cx="761747" cy="102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The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</a:t>
            </a:r>
            <a:r>
              <a:rPr lang="en-US" sz="1400" dirty="0" smtClean="0"/>
              <a:t>oving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kidney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40183" y="1413406"/>
            <a:ext cx="930063" cy="1345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The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</a:t>
            </a:r>
            <a:r>
              <a:rPr lang="en-US" sz="1400" dirty="0" smtClean="0"/>
              <a:t>otion-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corrected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kidney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17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9" y="1517945"/>
            <a:ext cx="5040560" cy="22350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3608" y="6453336"/>
            <a:ext cx="81003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Sourbron  et al. </a:t>
            </a:r>
            <a:r>
              <a:rPr lang="en-US" sz="800" dirty="0"/>
              <a:t>MRI-Measurement of Perfusion and Glomerular Filtration in the Human Kidney With a Separable Compartment </a:t>
            </a:r>
            <a:r>
              <a:rPr lang="en-US" sz="800" dirty="0" smtClean="0"/>
              <a:t>Model. Investigative </a:t>
            </a:r>
            <a:r>
              <a:rPr lang="en-US" sz="800" dirty="0"/>
              <a:t>Radiology  </a:t>
            </a:r>
            <a:r>
              <a:rPr lang="en-US" sz="800" dirty="0" smtClean="0"/>
              <a:t>2008;43:40-48.</a:t>
            </a:r>
            <a:endParaRPr lang="en-US" sz="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404664"/>
            <a:ext cx="8060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MRI-measurement </a:t>
            </a:r>
            <a:r>
              <a:rPr lang="en-US" sz="2400" dirty="0"/>
              <a:t>of </a:t>
            </a:r>
            <a:r>
              <a:rPr lang="en-US" sz="2400" dirty="0" smtClean="0"/>
              <a:t>perfusion </a:t>
            </a:r>
            <a:r>
              <a:rPr lang="en-US" sz="2400" dirty="0"/>
              <a:t>and </a:t>
            </a:r>
            <a:r>
              <a:rPr lang="en-US" sz="2400" dirty="0" smtClean="0"/>
              <a:t>glomerular </a:t>
            </a:r>
            <a:r>
              <a:rPr lang="en-US" sz="2400" dirty="0"/>
              <a:t>f</a:t>
            </a:r>
            <a:r>
              <a:rPr lang="en-US" sz="2400" dirty="0" smtClean="0"/>
              <a:t>iltration in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h</a:t>
            </a:r>
            <a:r>
              <a:rPr lang="en-US" sz="2400" dirty="0" smtClean="0"/>
              <a:t>uman </a:t>
            </a:r>
            <a:r>
              <a:rPr lang="en-US" sz="2400" dirty="0"/>
              <a:t>k</a:t>
            </a:r>
            <a:r>
              <a:rPr lang="en-US" sz="2400" dirty="0" smtClean="0"/>
              <a:t>idney </a:t>
            </a:r>
            <a:r>
              <a:rPr lang="en-US" sz="2400" dirty="0"/>
              <a:t>w</a:t>
            </a:r>
            <a:r>
              <a:rPr lang="en-US" sz="2400" dirty="0" smtClean="0"/>
              <a:t>ith </a:t>
            </a:r>
            <a:r>
              <a:rPr lang="en-US" sz="2400" dirty="0"/>
              <a:t>a </a:t>
            </a:r>
            <a:r>
              <a:rPr lang="en-US" sz="2400" dirty="0" smtClean="0"/>
              <a:t>separable </a:t>
            </a:r>
            <a:r>
              <a:rPr lang="en-US" sz="2400" dirty="0"/>
              <a:t>c</a:t>
            </a:r>
            <a:r>
              <a:rPr lang="en-US" sz="2400" dirty="0" smtClean="0"/>
              <a:t>ompartment </a:t>
            </a:r>
            <a:r>
              <a:rPr lang="en-US" sz="2400" dirty="0"/>
              <a:t>m</a:t>
            </a:r>
            <a:r>
              <a:rPr lang="en-US" sz="2400" dirty="0" smtClean="0"/>
              <a:t>odel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06134" y="3789040"/>
            <a:ext cx="595805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AutoNum type="romanLcParenBoth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plasma flow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1400" i="1" baseline="-25000" dirty="0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carries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contrast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agent from an 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arterial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region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) into the tissue (gray rectangle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1400" dirty="0">
              <a:ea typeface="Arial" charset="0"/>
              <a:cs typeface="Arial" charset="0"/>
            </a:endParaRPr>
          </a:p>
          <a:p>
            <a:endParaRPr lang="en-US" sz="1000" dirty="0" smtClean="0">
              <a:latin typeface="Arial" charset="0"/>
              <a:ea typeface="Arial" charset="0"/>
              <a:cs typeface="Arial" charset="0"/>
            </a:endParaRPr>
          </a:p>
          <a:p>
            <a:pPr marL="400050" indent="-400050">
              <a:buAutoNum type="romanLcParenBoth" startAt="2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first enters the tissue plasma, where it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distributes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over 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plasma volume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600" dirty="0" smtClean="0">
                <a:latin typeface="Arial" charset="0"/>
                <a:ea typeface="Arial" charset="0"/>
                <a:cs typeface="Arial" charset="0"/>
              </a:rPr>
              <a:t>P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400050" indent="-400050">
              <a:buAutoNum type="romanLcParenBoth" startAt="3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fraction of the entering contrast agent is filtered out of 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vascular space and is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carried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by the tubular flow </a:t>
            </a:r>
            <a:r>
              <a:rPr lang="en-US" sz="1400" i="1" dirty="0" smtClean="0">
                <a:ea typeface="Arial" charset="0"/>
                <a:cs typeface="Arial" charset="0"/>
              </a:rPr>
              <a:t>F</a:t>
            </a:r>
            <a:r>
              <a:rPr lang="en-US" sz="1400" baseline="-25000" dirty="0" smtClean="0">
                <a:ea typeface="Arial" charset="0"/>
                <a:cs typeface="Arial" charset="0"/>
              </a:rPr>
              <a:t>T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into </a:t>
            </a: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tubular system where it distributes over the tubular volume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600" dirty="0" smtClean="0">
                <a:latin typeface="Arial" charset="0"/>
                <a:ea typeface="Arial" charset="0"/>
                <a:cs typeface="Arial" charset="0"/>
              </a:rPr>
              <a:t>T</a:t>
            </a: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In the </a:t>
            </a:r>
            <a:r>
              <a:rPr lang="en-US" sz="1400" dirty="0" err="1" smtClean="0">
                <a:ea typeface="Arial" charset="0"/>
                <a:cs typeface="Arial" charset="0"/>
              </a:rPr>
              <a:t>tubuli</a:t>
            </a:r>
            <a:r>
              <a:rPr lang="en-US" sz="1400" dirty="0" smtClean="0">
                <a:ea typeface="Arial" charset="0"/>
                <a:cs typeface="Arial" charset="0"/>
              </a:rPr>
              <a:t> a fraction </a:t>
            </a:r>
            <a:r>
              <a:rPr lang="en-US" sz="1400" b="1" i="1" dirty="0" smtClean="0">
                <a:ea typeface="Arial" charset="0"/>
                <a:cs typeface="Arial" charset="0"/>
              </a:rPr>
              <a:t>f</a:t>
            </a:r>
            <a:r>
              <a:rPr lang="en-US" sz="1400" dirty="0" smtClean="0">
                <a:ea typeface="Arial" charset="0"/>
                <a:cs typeface="Arial" charset="0"/>
              </a:rPr>
              <a:t> of the filtrate is reabsorbed.</a:t>
            </a:r>
            <a:endParaRPr lang="en-US" sz="1400" dirty="0" smtClean="0">
              <a:ea typeface="Arial" charset="0"/>
              <a:cs typeface="Arial" charset="0"/>
            </a:endParaRPr>
          </a:p>
          <a:p>
            <a:endParaRPr lang="en-US" sz="800" dirty="0">
              <a:latin typeface="Arial" charset="0"/>
              <a:ea typeface="Arial" charset="0"/>
              <a:cs typeface="Arial" charset="0"/>
            </a:endParaRPr>
          </a:p>
          <a:p>
            <a:pPr marL="400050" indent="-400050">
              <a:buAutoNum type="romanLcParenBoth" startAt="4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contrast agent leaves the tissue carried by the outflow 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out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of the vascular and tubular spaces.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58" y="1255472"/>
            <a:ext cx="2441328" cy="5178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4300" y="1284289"/>
            <a:ext cx="2239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Sourbron</a:t>
            </a:r>
            <a:r>
              <a:rPr lang="en-US" sz="1600" dirty="0" smtClean="0"/>
              <a:t> et al., 2008)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419872" y="1736812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Tissue voxel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3945" y="1423809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Feeding artery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295871" y="2204864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Plasma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838623" y="2188632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Tubuli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3203848" y="3049215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  </a:t>
            </a:r>
            <a:r>
              <a:rPr lang="en-US" sz="1100" dirty="0" smtClean="0"/>
              <a:t>(</a:t>
            </a:r>
            <a:r>
              <a:rPr lang="en-US" sz="1100" smtClean="0"/>
              <a:t>reabsorption fraction)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5425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6" y="1300158"/>
            <a:ext cx="4345700" cy="51531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80506" y="1520788"/>
            <a:ext cx="435648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T</a:t>
            </a:r>
            <a:r>
              <a:rPr lang="en-US" dirty="0" smtClean="0">
                <a:ea typeface="Arial" charset="0"/>
                <a:cs typeface="Arial" charset="0"/>
              </a:rPr>
              <a:t>he four </a:t>
            </a:r>
            <a:r>
              <a:rPr lang="en-US" dirty="0">
                <a:ea typeface="Arial" charset="0"/>
                <a:cs typeface="Arial" charset="0"/>
              </a:rPr>
              <a:t>independent model </a:t>
            </a:r>
            <a:r>
              <a:rPr lang="en-US" dirty="0" smtClean="0">
                <a:ea typeface="Arial" charset="0"/>
                <a:cs typeface="Arial" charset="0"/>
              </a:rPr>
              <a:t>parameters</a:t>
            </a:r>
          </a:p>
          <a:p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sz="1600" dirty="0" smtClean="0">
                <a:ea typeface="Arial" charset="0"/>
                <a:cs typeface="Arial" charset="0"/>
              </a:rPr>
              <a:t>   </a:t>
            </a:r>
            <a:r>
              <a:rPr lang="en-US" sz="1600" i="1" dirty="0" smtClean="0">
                <a:ea typeface="Arial" charset="0"/>
                <a:cs typeface="Arial" charset="0"/>
              </a:rPr>
              <a:t>F</a:t>
            </a:r>
            <a:r>
              <a:rPr lang="en-US" sz="1600" baseline="-25000" dirty="0">
                <a:ea typeface="Arial" charset="0"/>
                <a:cs typeface="Arial" charset="0"/>
              </a:rPr>
              <a:t>P</a:t>
            </a:r>
            <a:r>
              <a:rPr lang="en-US" sz="1600" dirty="0" smtClean="0">
                <a:ea typeface="Arial" charset="0"/>
                <a:cs typeface="Arial" charset="0"/>
              </a:rPr>
              <a:t>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mL/100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mL/Min)</a:t>
            </a:r>
          </a:p>
          <a:p>
            <a:endParaRPr lang="en-US" sz="1400" i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baseline="-25000" dirty="0" smtClean="0">
                <a:latin typeface="Arial" charset="0"/>
                <a:ea typeface="Arial" charset="0"/>
                <a:cs typeface="Arial" charset="0"/>
              </a:rPr>
              <a:t>P  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= MTT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P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(sec)</a:t>
            </a:r>
          </a:p>
          <a:p>
            <a:endParaRPr lang="en-US" sz="1400" i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1600" baseline="-25000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(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mL/100 mL/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Min)</a:t>
            </a:r>
          </a:p>
          <a:p>
            <a:endParaRPr lang="en-US" sz="1400" i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baseline="-25000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= MTT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T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(sec) </a:t>
            </a:r>
          </a:p>
          <a:p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    for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the data with the intermediate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fit accuracy</a:t>
            </a:r>
          </a:p>
          <a:p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400" dirty="0">
              <a:ea typeface="Arial" charset="0"/>
              <a:cs typeface="Arial" charset="0"/>
            </a:endParaRPr>
          </a:p>
          <a:p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cortex region was defined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retrospectively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as those pixels with </a:t>
            </a:r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1400" baseline="-25000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&gt; 20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mL/100 </a:t>
            </a:r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mL.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400" dirty="0" smtClean="0">
              <a:ea typeface="Arial" charset="0"/>
              <a:cs typeface="Arial" charset="0"/>
            </a:endParaRPr>
          </a:p>
          <a:p>
            <a:endParaRPr lang="en-US" sz="1400" dirty="0"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parametric maps (colored) are superposed on a </a:t>
            </a:r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precontrast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image (gray) for anatomic reference.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404664"/>
            <a:ext cx="8263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MRI-measurement </a:t>
            </a:r>
            <a:r>
              <a:rPr lang="en-US" sz="2400" dirty="0"/>
              <a:t>of </a:t>
            </a:r>
            <a:r>
              <a:rPr lang="en-US" sz="2400" dirty="0" smtClean="0"/>
              <a:t>perfusion </a:t>
            </a:r>
            <a:r>
              <a:rPr lang="en-US" sz="2400" dirty="0"/>
              <a:t>and </a:t>
            </a:r>
            <a:r>
              <a:rPr lang="en-US" sz="2400" dirty="0" smtClean="0"/>
              <a:t>glomerular </a:t>
            </a:r>
            <a:r>
              <a:rPr lang="en-US" sz="2400" dirty="0"/>
              <a:t>f</a:t>
            </a:r>
            <a:r>
              <a:rPr lang="en-US" sz="2400" dirty="0" smtClean="0"/>
              <a:t>iltration in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h</a:t>
            </a:r>
            <a:r>
              <a:rPr lang="en-US" sz="2400" dirty="0" smtClean="0"/>
              <a:t>uman </a:t>
            </a:r>
            <a:r>
              <a:rPr lang="en-US" sz="2400" dirty="0"/>
              <a:t>k</a:t>
            </a:r>
            <a:r>
              <a:rPr lang="en-US" sz="2400" dirty="0" smtClean="0"/>
              <a:t>idney </a:t>
            </a:r>
            <a:r>
              <a:rPr lang="en-US" sz="2400" dirty="0"/>
              <a:t>w</a:t>
            </a:r>
            <a:r>
              <a:rPr lang="en-US" sz="2400" dirty="0" smtClean="0"/>
              <a:t>ith </a:t>
            </a:r>
            <a:r>
              <a:rPr lang="en-US" sz="2400" dirty="0"/>
              <a:t>a </a:t>
            </a:r>
            <a:r>
              <a:rPr lang="en-US" sz="2400" dirty="0" smtClean="0"/>
              <a:t>separable </a:t>
            </a:r>
            <a:r>
              <a:rPr lang="en-US" sz="2400" dirty="0"/>
              <a:t>c</a:t>
            </a:r>
            <a:r>
              <a:rPr lang="en-US" sz="2400" dirty="0" smtClean="0"/>
              <a:t>ompartment </a:t>
            </a:r>
            <a:r>
              <a:rPr lang="en-US" sz="2400" dirty="0"/>
              <a:t>m</a:t>
            </a:r>
            <a:r>
              <a:rPr lang="en-US" sz="2400" dirty="0" smtClean="0"/>
              <a:t>odel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043608" y="6453336"/>
            <a:ext cx="81003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Sourbron  et al. </a:t>
            </a:r>
            <a:r>
              <a:rPr lang="en-US" sz="800" dirty="0"/>
              <a:t>MRI-Measurement of Perfusion and Glomerular Filtration in the Human Kidney With a Separable Compartment </a:t>
            </a:r>
            <a:r>
              <a:rPr lang="en-US" sz="800" dirty="0" smtClean="0"/>
              <a:t>Model. Investigative </a:t>
            </a:r>
            <a:r>
              <a:rPr lang="en-US" sz="800" dirty="0"/>
              <a:t>Radiology  </a:t>
            </a:r>
            <a:r>
              <a:rPr lang="en-US" sz="800" dirty="0" smtClean="0"/>
              <a:t>2008;43:40-48.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770" y="2238094"/>
            <a:ext cx="1952722" cy="14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9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1711836"/>
            <a:ext cx="9036496" cy="4562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idney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structure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function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– physiological parameters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RPF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GFR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Multiscale analysis </a:t>
            </a:r>
            <a:r>
              <a:rPr lang="mr-IN" sz="20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systems </a:t>
            </a:r>
            <a:r>
              <a:rPr lang="en-US" sz="2000" b="1" dirty="0">
                <a:ea typeface="Arial" charset="0"/>
                <a:cs typeface="Arial" charset="0"/>
              </a:rPr>
              <a:t>medicine  </a:t>
            </a:r>
            <a:r>
              <a:rPr lang="mr-IN" sz="2000" dirty="0">
                <a:ea typeface="Arial" charset="0"/>
                <a:cs typeface="Arial" charset="0"/>
              </a:rPr>
              <a:t>–</a:t>
            </a:r>
            <a:r>
              <a:rPr lang="en-US" sz="2000" dirty="0">
                <a:ea typeface="Arial" charset="0"/>
                <a:cs typeface="Arial" charset="0"/>
              </a:rPr>
              <a:t>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radiomics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Mass balance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” and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compartment models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DCE-MRI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for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measuring perfusion and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filtration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racer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kinetics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parameter estimation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(down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to single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voxels)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otion correction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kidney segmentation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Software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for DCE-MRI and estimation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renal perfusion and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filtration</a:t>
            </a:r>
          </a:p>
          <a:p>
            <a:pPr marL="342900" indent="-342900">
              <a:buFont typeface="Arial" charset="0"/>
              <a:buChar char="•"/>
            </a:pPr>
            <a:endParaRPr lang="en-US" sz="105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ea typeface="Arial" charset="0"/>
                <a:cs typeface="Arial" charset="0"/>
              </a:rPr>
              <a:t>             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(“open science”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“reproducible research”)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3036" y="692696"/>
            <a:ext cx="7425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latin typeface="Arial" charset="0"/>
                <a:ea typeface="Arial" charset="0"/>
                <a:cs typeface="Arial" charset="0"/>
              </a:rPr>
              <a:t>Measurement of renal perfusion and filtration 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2899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442116"/>
            <a:ext cx="5540581" cy="49752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7544" y="512676"/>
            <a:ext cx="52822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Visual Exploration and Analysis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ea typeface="Arial" charset="0"/>
                <a:cs typeface="Arial" charset="0"/>
              </a:rPr>
              <a:t>                             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Perfusion Data </a:t>
            </a:r>
          </a:p>
        </p:txBody>
      </p:sp>
      <p:sp>
        <p:nvSpPr>
          <p:cNvPr id="4" name="Rectangle 3"/>
          <p:cNvSpPr/>
          <p:nvPr/>
        </p:nvSpPr>
        <p:spPr>
          <a:xfrm>
            <a:off x="5809720" y="2185114"/>
            <a:ext cx="326278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lower image depicts all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time-intensity curves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of a renal perfusion study. 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Gradient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sum brushes are employed to select regions with similar perfusion characteristics. 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top left image, the renal cortex is shown based on the selection with left brush. </a:t>
            </a: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right image shows the renal medulla where contrast enhancement occurs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later. </a:t>
            </a: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Courtesy of Steffen </a:t>
            </a:r>
            <a:r>
              <a:rPr lang="en-US" sz="1000" dirty="0" err="1">
                <a:latin typeface="Arial" charset="0"/>
                <a:ea typeface="Arial" charset="0"/>
                <a:cs typeface="Arial" charset="0"/>
              </a:rPr>
              <a:t>Oeltze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, University of Magdeburg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) 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96" y="152636"/>
            <a:ext cx="2484276" cy="13652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59647" y="1520788"/>
            <a:ext cx="2848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 err="1" smtClean="0">
                <a:latin typeface="+mn-lt"/>
              </a:rPr>
              <a:t>Preim</a:t>
            </a:r>
            <a:r>
              <a:rPr lang="en-US" sz="700" dirty="0" smtClean="0">
                <a:latin typeface="+mn-lt"/>
              </a:rPr>
              <a:t> B, Botha C. Visual </a:t>
            </a:r>
            <a:r>
              <a:rPr lang="en-US" sz="700" dirty="0">
                <a:latin typeface="+mn-lt"/>
              </a:rPr>
              <a:t>Computing for Medicine, Second Edition</a:t>
            </a:r>
            <a:r>
              <a:rPr lang="en-US" sz="700" b="1" dirty="0">
                <a:latin typeface="+mn-lt"/>
              </a:rPr>
              <a:t>. </a:t>
            </a:r>
            <a:endParaRPr lang="en-US" sz="700" b="1" dirty="0" smtClean="0">
              <a:latin typeface="+mn-lt"/>
            </a:endParaRPr>
          </a:p>
          <a:p>
            <a:r>
              <a:rPr lang="en-US" sz="700" dirty="0" smtClean="0">
                <a:solidFill>
                  <a:srgbClr val="007FAA"/>
                </a:solidFill>
                <a:latin typeface="+mn-lt"/>
              </a:rPr>
              <a:t>http</a:t>
            </a:r>
            <a:r>
              <a:rPr lang="en-US" sz="700" dirty="0">
                <a:solidFill>
                  <a:srgbClr val="007FAA"/>
                </a:solidFill>
                <a:latin typeface="+mn-lt"/>
              </a:rPr>
              <a:t>://</a:t>
            </a:r>
            <a:r>
              <a:rPr lang="en-US" sz="700" dirty="0" err="1">
                <a:solidFill>
                  <a:srgbClr val="007FAA"/>
                </a:solidFill>
                <a:latin typeface="+mn-lt"/>
              </a:rPr>
              <a:t>dx.doi.org</a:t>
            </a:r>
            <a:r>
              <a:rPr lang="en-US" sz="700" dirty="0">
                <a:solidFill>
                  <a:srgbClr val="007FAA"/>
                </a:solidFill>
                <a:latin typeface="+mn-lt"/>
              </a:rPr>
              <a:t>/10.1016/B978-0-12-415873-3.00016-X 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051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692696"/>
            <a:ext cx="6337466" cy="22764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11681" y="1953094"/>
            <a:ext cx="843153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67744" y="80628"/>
            <a:ext cx="687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Renal </a:t>
            </a:r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compartment segmentation from DCE-MRI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6857" y="6453336"/>
            <a:ext cx="5307144" cy="218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800" dirty="0" err="1" smtClean="0">
                <a:latin typeface="Arial" charset="0"/>
                <a:ea typeface="Arial" charset="0"/>
                <a:cs typeface="Arial" charset="0"/>
              </a:rPr>
              <a:t>Yang</a:t>
            </a:r>
            <a:r>
              <a:rPr lang="nb-NO" sz="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800" dirty="0" err="1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nb-NO" sz="800" dirty="0" smtClean="0">
                <a:latin typeface="Arial" charset="0"/>
                <a:ea typeface="Arial" charset="0"/>
                <a:cs typeface="Arial" charset="0"/>
              </a:rPr>
              <a:t> et al. </a:t>
            </a:r>
            <a:r>
              <a:rPr lang="nb-NO" sz="800" dirty="0"/>
              <a:t>Renal </a:t>
            </a:r>
            <a:r>
              <a:rPr lang="nb-NO" sz="800" dirty="0" err="1"/>
              <a:t>compartment</a:t>
            </a:r>
            <a:r>
              <a:rPr lang="nb-NO" sz="800" dirty="0"/>
              <a:t> </a:t>
            </a:r>
            <a:r>
              <a:rPr lang="nb-NO" sz="800" dirty="0" err="1"/>
              <a:t>segmentation</a:t>
            </a:r>
            <a:r>
              <a:rPr lang="nb-NO" sz="800" dirty="0"/>
              <a:t> </a:t>
            </a:r>
            <a:r>
              <a:rPr lang="nb-NO" sz="800" dirty="0" smtClean="0"/>
              <a:t>in DCE-MRI images.  </a:t>
            </a:r>
            <a:r>
              <a:rPr lang="nb-NO" sz="800" dirty="0" smtClean="0">
                <a:latin typeface="Arial" charset="0"/>
                <a:ea typeface="Arial" charset="0"/>
                <a:cs typeface="Arial" charset="0"/>
              </a:rPr>
              <a:t>Medical Image Analysis 2016;32:269-280.</a:t>
            </a:r>
            <a:endParaRPr lang="is-I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978014"/>
            <a:ext cx="8460940" cy="3521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2564904"/>
            <a:ext cx="132921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Temporal measurements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3457616" y="1591057"/>
            <a:ext cx="114807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Mean </a:t>
            </a:r>
            <a:r>
              <a:rPr lang="en-US" sz="800" smtClean="0"/>
              <a:t>signal intensity</a:t>
            </a:r>
            <a:endParaRPr lang="en-US" sz="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960719" y="1999003"/>
            <a:ext cx="735517" cy="415498"/>
            <a:chOff x="7235920" y="2024844"/>
            <a:chExt cx="735517" cy="415498"/>
          </a:xfrm>
        </p:grpSpPr>
        <p:sp>
          <p:nvSpPr>
            <p:cNvPr id="9" name="TextBox 8"/>
            <p:cNvSpPr txBox="1"/>
            <p:nvPr/>
          </p:nvSpPr>
          <p:spPr>
            <a:xfrm>
              <a:off x="7451743" y="2024844"/>
              <a:ext cx="519694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700" b="1" dirty="0" smtClean="0"/>
                <a:t>Cortex</a:t>
              </a:r>
            </a:p>
            <a:p>
              <a:r>
                <a:rPr lang="en-US" sz="700" b="1" dirty="0" smtClean="0"/>
                <a:t>Medulla</a:t>
              </a:r>
            </a:p>
            <a:p>
              <a:r>
                <a:rPr lang="en-US" sz="700" b="1" dirty="0" smtClean="0"/>
                <a:t>Pelvis</a:t>
              </a:r>
              <a:endParaRPr lang="en-US" sz="800" b="1" dirty="0" smtClean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5920" y="2060848"/>
              <a:ext cx="275912" cy="324036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165" y="3197535"/>
            <a:ext cx="756084" cy="2007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00447" y="3203987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Preprocessing</a:t>
            </a:r>
            <a:endParaRPr lang="en-US" sz="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9442" y="4905164"/>
            <a:ext cx="788402" cy="2007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332" y="3223192"/>
            <a:ext cx="954684" cy="2778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29594" y="3198458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MSTV-based Kidney</a:t>
            </a:r>
          </a:p>
          <a:p>
            <a:pPr algn="ctr"/>
            <a:r>
              <a:rPr lang="en-US" sz="800" dirty="0"/>
              <a:t>S</a:t>
            </a:r>
            <a:r>
              <a:rPr lang="en-US" sz="800" dirty="0" smtClean="0"/>
              <a:t>egmentation</a:t>
            </a:r>
            <a:endParaRPr lang="en-US" sz="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23" y="3218639"/>
            <a:ext cx="756084" cy="2007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0712" y="3190209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DCE-MRI data</a:t>
            </a:r>
            <a:endParaRPr lang="en-US" sz="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446" y="6080812"/>
            <a:ext cx="572378" cy="1665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172" y="3203987"/>
            <a:ext cx="911945" cy="2778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2160" y="3190209"/>
            <a:ext cx="1080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K-means clustering </a:t>
            </a:r>
            <a:r>
              <a:rPr lang="en-US" sz="700" dirty="0" smtClean="0"/>
              <a:t>in segmented </a:t>
            </a:r>
            <a:r>
              <a:rPr lang="en-US" sz="700" dirty="0"/>
              <a:t>k</a:t>
            </a:r>
            <a:r>
              <a:rPr lang="en-US" sz="700" dirty="0" smtClean="0"/>
              <a:t>idney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651" y="6066527"/>
            <a:ext cx="954684" cy="1531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836857" y="6026547"/>
            <a:ext cx="11929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Principal Components</a:t>
            </a:r>
            <a:endParaRPr lang="en-US" sz="8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964" y="5154534"/>
            <a:ext cx="1215096" cy="2778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6696" y="5085764"/>
            <a:ext cx="16353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PCA Analysis on Entire Dataset</a:t>
            </a:r>
            <a:endParaRPr lang="en-US" sz="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296" y="4329100"/>
            <a:ext cx="801378" cy="1504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62402" y="4629496"/>
            <a:ext cx="5091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Medulla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09490" y="4345069"/>
            <a:ext cx="7395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Recognition</a:t>
            </a:r>
            <a:endParaRPr lang="en-US" sz="700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4538738"/>
            <a:ext cx="410838" cy="150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5030755"/>
            <a:ext cx="272007" cy="9957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553985" y="4905532"/>
            <a:ext cx="475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Cortex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073" y="3228828"/>
            <a:ext cx="549351" cy="15986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702136" y="3214321"/>
            <a:ext cx="785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Results</a:t>
            </a:r>
            <a:endParaRPr lang="en-US" sz="700" dirty="0" smtClean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361" y="5465957"/>
            <a:ext cx="954684" cy="11554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127869" y="5432348"/>
            <a:ext cx="7395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Refinement</a:t>
            </a:r>
            <a:endParaRPr lang="en-US" sz="700" dirty="0" smtClean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44" y="4250697"/>
            <a:ext cx="954684" cy="10216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560332" y="4216442"/>
            <a:ext cx="10160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Segmented cortex</a:t>
            </a:r>
            <a:endParaRPr lang="en-US" sz="500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340" y="5199047"/>
            <a:ext cx="954684" cy="1021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44" y="6129300"/>
            <a:ext cx="954684" cy="11269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624404" y="5157192"/>
            <a:ext cx="10160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Segmented medulla</a:t>
            </a:r>
            <a:endParaRPr lang="en-US" sz="5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7596336" y="6093296"/>
            <a:ext cx="10160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Segmented pelvis</a:t>
            </a:r>
            <a:endParaRPr lang="en-US" sz="500" dirty="0" smtClean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895" y="4415522"/>
            <a:ext cx="179017" cy="27373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286943" y="6026610"/>
            <a:ext cx="7312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Normalization</a:t>
            </a:r>
            <a:endParaRPr lang="en-US" sz="700" dirty="0"/>
          </a:p>
        </p:txBody>
      </p:sp>
      <p:sp>
        <p:nvSpPr>
          <p:cNvPr id="46" name="TextBox 45"/>
          <p:cNvSpPr txBox="1"/>
          <p:nvPr/>
        </p:nvSpPr>
        <p:spPr>
          <a:xfrm>
            <a:off x="2303748" y="4898664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Motion correction</a:t>
            </a:r>
            <a:endParaRPr lang="en-US" sz="8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531" y="5265204"/>
            <a:ext cx="914321" cy="3544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67744" y="530572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E(t) </a:t>
            </a:r>
            <a:r>
              <a:rPr lang="en-US" sz="800" dirty="0" smtClean="0"/>
              <a:t>= 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2544912" y="5229200"/>
            <a:ext cx="817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S</a:t>
            </a:r>
            <a:r>
              <a:rPr lang="en-US" sz="800" i="1" dirty="0" smtClean="0"/>
              <a:t>(t) </a:t>
            </a:r>
            <a:r>
              <a:rPr lang="en-US" sz="800" dirty="0" smtClean="0"/>
              <a:t>– </a:t>
            </a:r>
            <a:r>
              <a:rPr lang="en-US" sz="800" i="1" dirty="0" err="1" smtClean="0"/>
              <a:t>S</a:t>
            </a:r>
            <a:r>
              <a:rPr lang="en-US" sz="800" baseline="-25000" dirty="0" err="1" smtClean="0"/>
              <a:t>baseline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2626400" y="5377732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err="1" smtClean="0"/>
              <a:t>S</a:t>
            </a:r>
            <a:r>
              <a:rPr lang="en-US" sz="800" baseline="-25000" dirty="0" err="1" smtClean="0"/>
              <a:t>baseline</a:t>
            </a:r>
            <a:r>
              <a:rPr lang="en-US" sz="800" dirty="0" smtClean="0"/>
              <a:t> </a:t>
            </a:r>
            <a:endParaRPr lang="en-US" sz="800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2627784" y="5409220"/>
            <a:ext cx="577448" cy="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346" y="5745587"/>
            <a:ext cx="747602" cy="27781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401959" y="5710005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 dirty="0" smtClean="0"/>
              <a:t>E(t) </a:t>
            </a:r>
            <a:r>
              <a:rPr lang="en-US" sz="700" dirty="0" smtClean="0"/>
              <a:t>is relative</a:t>
            </a:r>
          </a:p>
          <a:p>
            <a:r>
              <a:rPr lang="en-US" sz="700" dirty="0" smtClean="0"/>
              <a:t>enhancement</a:t>
            </a:r>
            <a:endParaRPr lang="en-US" sz="700" dirty="0"/>
          </a:p>
        </p:txBody>
      </p:sp>
      <p:sp>
        <p:nvSpPr>
          <p:cNvPr id="71" name="TextBox 70"/>
          <p:cNvSpPr txBox="1"/>
          <p:nvPr/>
        </p:nvSpPr>
        <p:spPr>
          <a:xfrm>
            <a:off x="2323758" y="4401108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smtClean="0"/>
              <a:t>t</a:t>
            </a:r>
            <a:r>
              <a:rPr lang="en-US" sz="1000" i="1" baseline="-25000" dirty="0"/>
              <a:t>n</a:t>
            </a:r>
            <a:endParaRPr lang="en-US" sz="1000" baseline="-25000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51" y="3843576"/>
            <a:ext cx="232686" cy="27373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88409" y="3830851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t</a:t>
            </a:r>
            <a:r>
              <a:rPr lang="en-US" sz="1000" i="1" baseline="-25000" dirty="0" smtClean="0"/>
              <a:t>0</a:t>
            </a:r>
            <a:endParaRPr lang="en-US" sz="1000" baseline="-250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33" y="5229190"/>
            <a:ext cx="232686" cy="27373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74818" y="519900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 smtClean="0"/>
              <a:t>t</a:t>
            </a:r>
            <a:r>
              <a:rPr lang="en-US" sz="1000" i="1" baseline="-25000" dirty="0" err="1"/>
              <a:t>n</a:t>
            </a:r>
            <a:endParaRPr lang="en-US" sz="1000" baseline="-25000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3726409"/>
            <a:ext cx="144016" cy="27373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323758" y="3722839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t</a:t>
            </a:r>
            <a:r>
              <a:rPr lang="en-US" sz="1000" i="1" baseline="-25000" dirty="0" smtClean="0"/>
              <a:t>0</a:t>
            </a:r>
            <a:endParaRPr lang="en-US" sz="1000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267895" y="6387135"/>
            <a:ext cx="27318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+mn-lt"/>
              </a:rPr>
              <a:t>MSTV = Maximally </a:t>
            </a:r>
            <a:r>
              <a:rPr lang="en-US" sz="1000" dirty="0">
                <a:latin typeface="+mn-lt"/>
              </a:rPr>
              <a:t>Stable </a:t>
            </a:r>
            <a:r>
              <a:rPr lang="en-US" sz="1000" dirty="0" smtClean="0">
                <a:latin typeface="+mn-lt"/>
              </a:rPr>
              <a:t>Temporal </a:t>
            </a:r>
            <a:r>
              <a:rPr lang="en-US" sz="1000" dirty="0">
                <a:latin typeface="+mn-lt"/>
              </a:rPr>
              <a:t>Volume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029227" y="925786"/>
            <a:ext cx="196845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+mn-lt"/>
              </a:rPr>
              <a:t>(</a:t>
            </a:r>
            <a:r>
              <a:rPr lang="en-US" sz="800" b="1" dirty="0" smtClean="0">
                <a:latin typeface="+mn-lt"/>
              </a:rPr>
              <a:t>a</a:t>
            </a:r>
            <a:r>
              <a:rPr lang="en-US" sz="800" dirty="0" smtClean="0">
                <a:latin typeface="+mn-lt"/>
              </a:rPr>
              <a:t>) - (</a:t>
            </a:r>
            <a:r>
              <a:rPr lang="en-US" sz="800" b="1" dirty="0" smtClean="0">
                <a:latin typeface="+mn-lt"/>
              </a:rPr>
              <a:t>d</a:t>
            </a:r>
            <a:r>
              <a:rPr lang="en-US" sz="800" dirty="0" smtClean="0">
                <a:latin typeface="+mn-lt"/>
              </a:rPr>
              <a:t>) An </a:t>
            </a:r>
            <a:r>
              <a:rPr lang="en-US" sz="800" dirty="0">
                <a:latin typeface="+mn-lt"/>
              </a:rPr>
              <a:t>exemplar slice of DCE-MRI series including both kidneys at four temporal points 1, 3, 7, and 23 respectively. For this patient, 1156 abdomen images are taken at 34 temporal points. </a:t>
            </a:r>
            <a:endParaRPr lang="en-US" sz="800" dirty="0" smtClean="0">
              <a:latin typeface="+mn-lt"/>
            </a:endParaRPr>
          </a:p>
          <a:p>
            <a:endParaRPr lang="en-US" sz="800" dirty="0">
              <a:latin typeface="+mn-lt"/>
            </a:endParaRPr>
          </a:p>
          <a:p>
            <a:r>
              <a:rPr lang="de-DE" sz="800" dirty="0" smtClean="0"/>
              <a:t>(</a:t>
            </a:r>
            <a:r>
              <a:rPr lang="de-DE" sz="800" b="1" dirty="0" err="1"/>
              <a:t>e</a:t>
            </a:r>
            <a:r>
              <a:rPr lang="de-DE" sz="800" dirty="0" smtClean="0"/>
              <a:t>) </a:t>
            </a:r>
            <a:r>
              <a:rPr lang="en-US" sz="800" dirty="0" smtClean="0"/>
              <a:t>By </a:t>
            </a:r>
            <a:r>
              <a:rPr lang="en-US" sz="800" dirty="0"/>
              <a:t>analyzing the enhancement of the renal tissues as a function of time, i.e. </a:t>
            </a:r>
            <a:r>
              <a:rPr lang="en-US" sz="800" dirty="0" smtClean="0"/>
              <a:t>time intensity </a:t>
            </a:r>
            <a:r>
              <a:rPr lang="en-US" sz="800" dirty="0" smtClean="0"/>
              <a:t>curves, </a:t>
            </a:r>
            <a:r>
              <a:rPr lang="en-US" sz="800" dirty="0"/>
              <a:t>one can determine clinically important single-kidney parameters such as the renal blood flow (RBF), glomerular filtration rate (GFR), and cortical and medullary blood volumes. </a:t>
            </a:r>
            <a:endParaRPr lang="en-US" sz="800" dirty="0">
              <a:latin typeface="+mn-lt"/>
            </a:endParaRPr>
          </a:p>
          <a:p>
            <a:endParaRPr lang="en-US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55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3768" y="86789"/>
            <a:ext cx="6516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DCE-MRI: numerical analysis software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541" y="1278082"/>
            <a:ext cx="856895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Sourbron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S,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Biffar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A,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Ingrisch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M,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Fierens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Y,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Luypaert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PMI: platform for research in medical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imaging.</a:t>
            </a:r>
          </a:p>
          <a:p>
            <a:r>
              <a:rPr lang="en-US" sz="1200" dirty="0" err="1" smtClean="0">
                <a:ea typeface="Arial" charset="0"/>
                <a:cs typeface="Arial" charset="0"/>
              </a:rPr>
              <a:t>Magn</a:t>
            </a:r>
            <a:r>
              <a:rPr lang="en-US" sz="1200" dirty="0" smtClean="0">
                <a:ea typeface="Arial" charset="0"/>
                <a:cs typeface="Arial" charset="0"/>
              </a:rPr>
              <a:t> </a:t>
            </a:r>
            <a:r>
              <a:rPr lang="en-US" sz="1200" dirty="0" err="1">
                <a:ea typeface="Arial" charset="0"/>
                <a:cs typeface="Arial" charset="0"/>
              </a:rPr>
              <a:t>Reson</a:t>
            </a:r>
            <a:r>
              <a:rPr lang="en-US" sz="1200" dirty="0">
                <a:ea typeface="Arial" charset="0"/>
                <a:cs typeface="Arial" charset="0"/>
              </a:rPr>
              <a:t> Mater </a:t>
            </a:r>
            <a:r>
              <a:rPr lang="en-US" sz="1200" dirty="0" err="1">
                <a:ea typeface="Arial" charset="0"/>
                <a:cs typeface="Arial" charset="0"/>
              </a:rPr>
              <a:t>Phy</a:t>
            </a:r>
            <a:r>
              <a:rPr lang="en-US" sz="1200" dirty="0">
                <a:ea typeface="Arial" charset="0"/>
                <a:cs typeface="Arial" charset="0"/>
              </a:rPr>
              <a:t>. 2009 Oct 1;22(1):539.</a:t>
            </a:r>
            <a:r>
              <a:rPr lang="en-US" sz="1200" dirty="0"/>
              <a:t>	</a:t>
            </a:r>
            <a:endParaRPr lang="is-IS" sz="1200" dirty="0" smtClean="0">
              <a:ea typeface="Arial" charset="0"/>
              <a:cs typeface="Arial" charset="0"/>
            </a:endParaRP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2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2"/>
              </a:rPr>
              <a:t>github.com/plaresmedima/PMI-0.4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6261" y="764704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Interactive Data Language (IDL)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3874251" y="1014844"/>
            <a:ext cx="53062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3"/>
              </a:rPr>
              <a:t>http://</a:t>
            </a:r>
            <a:r>
              <a:rPr lang="en-US" sz="1050" dirty="0" smtClean="0">
                <a:hlinkClick r:id="rId3"/>
              </a:rPr>
              <a:t>www.harrisgeospatial.com/ProductsandSolutions/GeospatialProducts/IDL.aspx</a:t>
            </a:r>
            <a:r>
              <a:rPr lang="en-US" sz="1050" dirty="0" smtClean="0"/>
              <a:t>  </a:t>
            </a:r>
            <a:endParaRPr lang="en-US" sz="1050" dirty="0"/>
          </a:p>
        </p:txBody>
      </p:sp>
      <p:sp>
        <p:nvSpPr>
          <p:cNvPr id="7" name="Rectangle 6"/>
          <p:cNvSpPr/>
          <p:nvPr/>
        </p:nvSpPr>
        <p:spPr>
          <a:xfrm>
            <a:off x="3599892" y="2060848"/>
            <a:ext cx="3129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4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4"/>
              </a:rPr>
              <a:t>sites.google.com/site/plaresmedima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541" y="2856709"/>
            <a:ext cx="8050466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Zöllner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FG,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Daab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M,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Sourbron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SP,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Schad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LR, Schoenberg SO,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Weisser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G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An open source software for analysis of dynamic contrast enhanced magnetic resonance images: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UMMPerfusion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revisited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pt-BR" sz="1400" dirty="0">
                <a:latin typeface="Arial" charset="0"/>
                <a:ea typeface="Arial" charset="0"/>
                <a:cs typeface="Arial" charset="0"/>
              </a:rPr>
              <a:t>BMC </a:t>
            </a:r>
            <a:r>
              <a:rPr lang="pt-BR" sz="1400" dirty="0" err="1">
                <a:latin typeface="Arial" charset="0"/>
                <a:ea typeface="Arial" charset="0"/>
                <a:cs typeface="Arial" charset="0"/>
              </a:rPr>
              <a:t>Med</a:t>
            </a:r>
            <a:r>
              <a:rPr lang="pt-BR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400" dirty="0" err="1">
                <a:latin typeface="Arial" charset="0"/>
                <a:ea typeface="Arial" charset="0"/>
                <a:cs typeface="Arial" charset="0"/>
              </a:rPr>
              <a:t>Imaging</a:t>
            </a:r>
            <a:r>
              <a:rPr lang="pt-BR" sz="1400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pt-BR" sz="1400" dirty="0" smtClean="0">
                <a:latin typeface="Arial" charset="0"/>
                <a:ea typeface="Arial" charset="0"/>
                <a:cs typeface="Arial" charset="0"/>
              </a:rPr>
              <a:t>2016;16:7</a:t>
            </a:r>
            <a:r>
              <a:rPr lang="pt-BR" sz="1400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pt-BR" sz="1400" dirty="0" smtClean="0">
                <a:latin typeface="Arial" charset="0"/>
                <a:ea typeface="Arial" charset="0"/>
                <a:cs typeface="Arial" charset="0"/>
              </a:rPr>
              <a:t>doi:10.1186/s12880-016-0109-0.</a:t>
            </a: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5"/>
              </a:rPr>
              <a:t>http://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5"/>
              </a:rPr>
              <a:t>ikrsrv1.medma.uni-heidelberg.de/redmine/projects/ummperfusion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1057" y="2515662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OsiriX</a:t>
            </a:r>
            <a:r>
              <a:rPr lang="en-US" sz="1400" dirty="0" smtClean="0"/>
              <a:t> (C/C++) on </a:t>
            </a:r>
            <a:r>
              <a:rPr lang="en-US" sz="1400" dirty="0" err="1" smtClean="0"/>
              <a:t>MacOS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7336127" y="267291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hlinkClick r:id="rId6"/>
              </a:rPr>
              <a:t>www.osirix-viewer.com</a:t>
            </a:r>
            <a:r>
              <a:rPr lang="en-US" sz="1600" dirty="0" smtClean="0"/>
              <a:t>  </a:t>
            </a:r>
            <a:endParaRPr lang="en-US" sz="1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23528" y="2456892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9532" y="728700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05731" y="4965556"/>
            <a:ext cx="794245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Schmid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VJ,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Whitcher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B,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Padhani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AR, Yang GZ. </a:t>
            </a: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Quantitative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analysis of dynamic contrast-enhanced MR images based on Bayesian P-splines.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IEEE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Trans Med Imaging. 2009;28(6):789-798.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doi:10.1109/TMI.2008.2007326</a:t>
            </a: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7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7"/>
              </a:rPr>
              <a:t>github.com/petmri/ROCKETSHIP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10953" y="4525379"/>
            <a:ext cx="88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MATLAB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528360" y="4741403"/>
            <a:ext cx="1616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Arial" charset="0"/>
                <a:ea typeface="Arial" charset="0"/>
                <a:cs typeface="Arial" charset="0"/>
                <a:hlinkClick r:id="rId8"/>
              </a:rPr>
              <a:t>www.mathworks.com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23528" y="4437112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13369" y="170080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PMI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092280" y="37071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UMMPerfusion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56276" y="608400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ROCKETSHIP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34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3768" y="86789"/>
            <a:ext cx="6516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DCE-MRI: numerical analysis software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541" y="1160748"/>
            <a:ext cx="856895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ea typeface="Arial" charset="0"/>
                <a:cs typeface="Arial" charset="0"/>
              </a:rPr>
              <a:t>Schmid</a:t>
            </a:r>
            <a:r>
              <a:rPr lang="en-US" sz="1200" dirty="0">
                <a:ea typeface="Arial" charset="0"/>
                <a:cs typeface="Arial" charset="0"/>
              </a:rPr>
              <a:t> VJ, </a:t>
            </a:r>
            <a:r>
              <a:rPr lang="en-US" sz="1200" dirty="0" err="1">
                <a:ea typeface="Arial" charset="0"/>
                <a:cs typeface="Arial" charset="0"/>
              </a:rPr>
              <a:t>Whitcher</a:t>
            </a:r>
            <a:r>
              <a:rPr lang="en-US" sz="1200" dirty="0">
                <a:ea typeface="Arial" charset="0"/>
                <a:cs typeface="Arial" charset="0"/>
              </a:rPr>
              <a:t> B, </a:t>
            </a:r>
            <a:r>
              <a:rPr lang="en-US" sz="1200" dirty="0" err="1">
                <a:ea typeface="Arial" charset="0"/>
                <a:cs typeface="Arial" charset="0"/>
              </a:rPr>
              <a:t>Padhani</a:t>
            </a:r>
            <a:r>
              <a:rPr lang="en-US" sz="1200" dirty="0">
                <a:ea typeface="Arial" charset="0"/>
                <a:cs typeface="Arial" charset="0"/>
              </a:rPr>
              <a:t> AR, </a:t>
            </a:r>
            <a:r>
              <a:rPr lang="en-US" sz="1200" dirty="0" smtClean="0">
                <a:ea typeface="Arial" charset="0"/>
                <a:cs typeface="Arial" charset="0"/>
              </a:rPr>
              <a:t>Taylor NJ, Yang </a:t>
            </a:r>
            <a:r>
              <a:rPr lang="en-US" sz="1200" dirty="0">
                <a:ea typeface="Arial" charset="0"/>
                <a:cs typeface="Arial" charset="0"/>
              </a:rPr>
              <a:t>GZ. </a:t>
            </a:r>
          </a:p>
          <a:p>
            <a:r>
              <a:rPr lang="en-US" dirty="0" smtClean="0"/>
              <a:t>Bayesian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for </a:t>
            </a:r>
            <a:r>
              <a:rPr lang="en-US" dirty="0" smtClean="0"/>
              <a:t>pharmacokinetic </a:t>
            </a:r>
            <a:r>
              <a:rPr lang="en-US" dirty="0"/>
              <a:t>m</a:t>
            </a:r>
            <a:r>
              <a:rPr lang="en-US" dirty="0" smtClean="0"/>
              <a:t>odels </a:t>
            </a:r>
            <a:r>
              <a:rPr lang="en-US" dirty="0"/>
              <a:t>in 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ynamic contrast-enhanced </a:t>
            </a:r>
            <a:r>
              <a:rPr lang="en-US" dirty="0"/>
              <a:t>m</a:t>
            </a:r>
            <a:r>
              <a:rPr lang="en-US" dirty="0" smtClean="0"/>
              <a:t>agnetic </a:t>
            </a:r>
            <a:r>
              <a:rPr lang="en-US" dirty="0"/>
              <a:t>r</a:t>
            </a:r>
            <a:r>
              <a:rPr lang="en-US" dirty="0" smtClean="0"/>
              <a:t>esonance </a:t>
            </a:r>
            <a:r>
              <a:rPr lang="en-US" dirty="0"/>
              <a:t>i</a:t>
            </a:r>
            <a:r>
              <a:rPr lang="en-US" dirty="0" smtClean="0"/>
              <a:t>maging</a:t>
            </a:r>
            <a:r>
              <a:rPr lang="en-US" dirty="0" smtClean="0">
                <a:ea typeface="Arial" charset="0"/>
                <a:cs typeface="Arial" charset="0"/>
              </a:rPr>
              <a:t>.</a:t>
            </a:r>
          </a:p>
          <a:p>
            <a:r>
              <a:rPr lang="en-US" sz="1200" dirty="0" smtClean="0">
                <a:ea typeface="Arial" charset="0"/>
                <a:cs typeface="Arial" charset="0"/>
              </a:rPr>
              <a:t>IEEE Transactions on Medical Imaging 2006;25(2):1627-1636.</a:t>
            </a:r>
            <a:r>
              <a:rPr lang="en-US" sz="1200" dirty="0"/>
              <a:t>	</a:t>
            </a:r>
            <a:endParaRPr lang="is-IS" sz="1200" dirty="0" smtClean="0">
              <a:ea typeface="Arial" charset="0"/>
              <a:cs typeface="Arial" charset="0"/>
            </a:endParaRP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ea typeface="Arial" charset="0"/>
                <a:cs typeface="Arial" charset="0"/>
                <a:hlinkClick r:id="rId2"/>
              </a:rPr>
              <a:t>http://</a:t>
            </a:r>
            <a:r>
              <a:rPr lang="en-US" sz="1200" dirty="0" smtClean="0">
                <a:ea typeface="Arial" charset="0"/>
                <a:cs typeface="Arial" charset="0"/>
                <a:hlinkClick r:id="rId2"/>
              </a:rPr>
              <a:t>dcemri.sourceforge.net</a:t>
            </a:r>
            <a:r>
              <a:rPr lang="en-US" sz="1200" dirty="0" smtClean="0">
                <a:ea typeface="Arial" charset="0"/>
                <a:cs typeface="Arial" charset="0"/>
              </a:rPr>
              <a:t>     </a:t>
            </a:r>
            <a:r>
              <a:rPr lang="en-US" sz="1200" dirty="0">
                <a:ea typeface="Arial" charset="0"/>
                <a:cs typeface="Arial" charset="0"/>
                <a:hlinkClick r:id="rId3"/>
              </a:rPr>
              <a:t>https://cran.r-project.org/web/packages/dcemriS4</a:t>
            </a:r>
            <a:r>
              <a:rPr lang="en-US" sz="1200" dirty="0">
                <a:ea typeface="Arial" charset="0"/>
                <a:cs typeface="Arial" charset="0"/>
              </a:rPr>
              <a:t> </a:t>
            </a: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23528" y="2564904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9532" y="728700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3528" y="4365104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64288" y="170080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dcemriS4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759461" y="3717031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DATforDCEMRI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63176" y="53395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DCEMRI.jl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615050" y="852971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R language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7689652" y="1016732"/>
            <a:ext cx="1346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hlinkClick r:id="rId4"/>
              </a:rPr>
              <a:t>www.r-project.org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431541" y="2955926"/>
            <a:ext cx="79365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Ferl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GZ.</a:t>
            </a:r>
          </a:p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DATforDCEMRI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: An R Package for Deconvolution Analysis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Visualization of DCE-MRI Data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Journal of Statistical Software 2011;44(3):1-18. </a:t>
            </a:r>
          </a:p>
          <a:p>
            <a:endParaRPr lang="en-US" sz="9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5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5"/>
              </a:rPr>
              <a:t>cran.r-project.org/web/packages/DATforDCEMRI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32340" y="2854677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R language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7706942" y="3018438"/>
            <a:ext cx="1346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hlinkClick r:id="rId4"/>
              </a:rPr>
              <a:t>www.r-project.org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31540" y="4761148"/>
            <a:ext cx="841870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Smith DS, Li X,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Arlinghaus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LR,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Yankeelov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TE, Welch EB. </a:t>
            </a: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DCEMRI.jl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: a fast, validated, open source toolkit for dynamic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contrast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enhanced MRI analysis.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PeerJ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. 2015;3:e909.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doi:10.7717/peerj.909</a:t>
            </a:r>
          </a:p>
          <a:p>
            <a:endParaRPr lang="en-US" sz="1000" dirty="0"/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6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6"/>
              </a:rPr>
              <a:t>github.com/davidssmith/DCEMRI.jl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1200" dirty="0" smtClean="0">
                <a:ea typeface="Arial" charset="0"/>
                <a:cs typeface="Arial" charset="0"/>
                <a:hlinkClick r:id="rId7"/>
              </a:rPr>
              <a:t>https</a:t>
            </a:r>
            <a:r>
              <a:rPr lang="en-US" sz="1200" dirty="0">
                <a:ea typeface="Arial" charset="0"/>
                <a:cs typeface="Arial" charset="0"/>
                <a:hlinkClick r:id="rId7"/>
              </a:rPr>
              <a:t>://</a:t>
            </a:r>
            <a:r>
              <a:rPr lang="en-US" sz="1200" dirty="0" smtClean="0">
                <a:ea typeface="Arial" charset="0"/>
                <a:cs typeface="Arial" charset="0"/>
                <a:hlinkClick r:id="rId7"/>
              </a:rPr>
              <a:t>www.ncbi.nlm.nih.gov/pubmed/25922795</a:t>
            </a:r>
            <a:r>
              <a:rPr lang="en-US" sz="1200" dirty="0" smtClean="0"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0198" y="4437112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Julia language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632340" y="4653136"/>
            <a:ext cx="13356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8"/>
              </a:rPr>
              <a:t>http://</a:t>
            </a:r>
            <a:r>
              <a:rPr lang="en-US" sz="1100" dirty="0" smtClean="0">
                <a:hlinkClick r:id="rId8"/>
              </a:rPr>
              <a:t>julialang.org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3553189" y="6268080"/>
            <a:ext cx="2710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Arial" charset="0"/>
                <a:cs typeface="Arial" charset="0"/>
                <a:hlinkClick r:id="rId9"/>
              </a:rPr>
              <a:t>https://github.com/welcheb/pydcemri</a:t>
            </a:r>
            <a:r>
              <a:rPr lang="en-US" sz="1200" dirty="0"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23051" y="6109555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Python language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796926" y="6336032"/>
            <a:ext cx="13115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US" sz="1100" dirty="0" smtClean="0"/>
              <a:t> </a:t>
            </a:r>
            <a:r>
              <a:rPr lang="en-US" sz="1100" dirty="0" smtClean="0">
                <a:ea typeface="Arial" charset="0"/>
                <a:cs typeface="Arial" charset="0"/>
                <a:hlinkClick r:id="rId10"/>
              </a:rPr>
              <a:t>www.python.org</a:t>
            </a:r>
            <a:r>
              <a:rPr lang="en-US" sz="1100" dirty="0" smtClean="0">
                <a:ea typeface="Arial" charset="0"/>
                <a:cs typeface="Arial" charset="0"/>
              </a:rPr>
              <a:t> </a:t>
            </a:r>
            <a:endParaRPr lang="en-US" sz="1100" dirty="0"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07914" y="6252692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a typeface="Arial" charset="0"/>
                <a:cs typeface="Arial" charset="0"/>
              </a:rPr>
              <a:t>Python </a:t>
            </a:r>
            <a:r>
              <a:rPr lang="en-US" sz="1400" dirty="0" smtClean="0">
                <a:ea typeface="Arial" charset="0"/>
                <a:cs typeface="Arial" charset="0"/>
              </a:rPr>
              <a:t>module :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86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19" y="80628"/>
            <a:ext cx="1062381" cy="7614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5596" y="376076"/>
            <a:ext cx="7043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Software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-  the kidney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computational anatomy 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6" y="1088740"/>
            <a:ext cx="8928484" cy="21079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16" y="3494200"/>
            <a:ext cx="8822066" cy="13916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722" y="4885600"/>
            <a:ext cx="1584176" cy="17653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16" y="5269041"/>
            <a:ext cx="6912768" cy="12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19" y="80628"/>
            <a:ext cx="1062381" cy="7614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7564" y="597458"/>
            <a:ext cx="7043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Software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00" dirty="0" smtClean="0">
                <a:latin typeface="Arial" charset="0"/>
                <a:ea typeface="Arial" charset="0"/>
                <a:cs typeface="Arial" charset="0"/>
              </a:rPr>
              <a:t>   </a:t>
            </a:r>
          </a:p>
          <a:p>
            <a:r>
              <a:rPr lang="en-US" sz="2400" dirty="0" smtClean="0">
                <a:ea typeface="Arial" charset="0"/>
                <a:cs typeface="Arial" charset="0"/>
              </a:rPr>
              <a:t>P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harmacokinetic modeling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45777"/>
            <a:ext cx="8010982" cy="5187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3100865"/>
            <a:ext cx="1980220" cy="680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268" y="4001768"/>
            <a:ext cx="6083176" cy="79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9772" y="5473215"/>
            <a:ext cx="5185391" cy="724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3353988"/>
            <a:ext cx="1044116" cy="32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18" y="4273258"/>
            <a:ext cx="1927566" cy="4488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52" y="5730253"/>
            <a:ext cx="1980220" cy="4488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869378" y="6370022"/>
            <a:ext cx="4274622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 smtClean="0"/>
              <a:t>   http</a:t>
            </a:r>
            <a:r>
              <a:rPr lang="en-US" sz="1100" dirty="0"/>
              <a:t>://</a:t>
            </a:r>
            <a:r>
              <a:rPr lang="en-US" sz="1100" dirty="0" err="1" smtClean="0"/>
              <a:t>demonstrations.wolfram.com</a:t>
            </a:r>
            <a:r>
              <a:rPr lang="en-US" sz="1100" dirty="0" smtClean="0"/>
              <a:t>/</a:t>
            </a:r>
            <a:r>
              <a:rPr lang="en-US" sz="1100" dirty="0" err="1" smtClean="0"/>
              <a:t>PharmacokineticModeling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5184068" y="310533"/>
            <a:ext cx="936104" cy="67666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69059" y="312458"/>
            <a:ext cx="936104" cy="67666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120172" y="620688"/>
            <a:ext cx="6488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120173" y="728700"/>
            <a:ext cx="6480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526856" y="989118"/>
            <a:ext cx="8386" cy="350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060952" y="980728"/>
            <a:ext cx="8386" cy="364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92280" y="104344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</a:t>
            </a:r>
            <a:r>
              <a:rPr lang="en-US" baseline="-25000" dirty="0" smtClean="0">
                <a:solidFill>
                  <a:srgbClr val="FF0000"/>
                </a:solidFill>
              </a:rPr>
              <a:t>el,2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44108" y="101673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</a:t>
            </a:r>
            <a:r>
              <a:rPr lang="en-US" baseline="-25000" dirty="0" smtClean="0">
                <a:solidFill>
                  <a:srgbClr val="FF0000"/>
                </a:solidFill>
              </a:rPr>
              <a:t>el,1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51530" y="69269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</a:t>
            </a:r>
            <a:r>
              <a:rPr lang="en-US" baseline="-25000" dirty="0" smtClean="0">
                <a:solidFill>
                  <a:srgbClr val="FF0000"/>
                </a:solidFill>
              </a:rPr>
              <a:t>21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33770" y="21535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k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21278" y="43769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r>
              <a:rPr lang="en-US" baseline="-25000" smtClean="0"/>
              <a:t>2</a:t>
            </a:r>
            <a:r>
              <a:rPr lang="en-US" smtClean="0"/>
              <a:t>(t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64903" y="4337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r>
              <a:rPr lang="en-US" baseline="-25000" dirty="0" smtClean="0"/>
              <a:t>1</a:t>
            </a:r>
            <a:r>
              <a:rPr lang="en-US" dirty="0" smtClean="0"/>
              <a:t>(t)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851920" y="33265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d(t)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356221" y="656692"/>
            <a:ext cx="8278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72000" y="57539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k</a:t>
            </a:r>
            <a:r>
              <a:rPr lang="en-US" baseline="-25000" dirty="0" err="1" smtClean="0">
                <a:solidFill>
                  <a:srgbClr val="FF0000"/>
                </a:solidFill>
              </a:rPr>
              <a:t>a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87924" y="152636"/>
            <a:ext cx="468297" cy="67666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812749" y="3354059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ro</a:t>
            </a:r>
            <a:r>
              <a:rPr lang="en-US" sz="1600" dirty="0" smtClean="0"/>
              <a:t> = 1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591780" y="81789"/>
            <a:ext cx="13035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Mass of </a:t>
            </a:r>
          </a:p>
          <a:p>
            <a:r>
              <a:rPr lang="en-US" sz="1050" dirty="0"/>
              <a:t>i</a:t>
            </a:r>
            <a:r>
              <a:rPr lang="en-US" sz="1050" dirty="0" smtClean="0"/>
              <a:t>njected substance</a:t>
            </a:r>
            <a:endParaRPr lang="en-US" sz="1050" dirty="0"/>
          </a:p>
        </p:txBody>
      </p:sp>
      <p:sp>
        <p:nvSpPr>
          <p:cNvPr id="41" name="TextBox 40"/>
          <p:cNvSpPr txBox="1"/>
          <p:nvPr/>
        </p:nvSpPr>
        <p:spPr>
          <a:xfrm>
            <a:off x="4355976" y="241194"/>
            <a:ext cx="8306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Absorption</a:t>
            </a:r>
          </a:p>
          <a:p>
            <a:r>
              <a:rPr lang="en-US" sz="1050" dirty="0" smtClean="0"/>
              <a:t>coefficient</a:t>
            </a:r>
            <a:endParaRPr 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5632845" y="6732"/>
            <a:ext cx="1675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Rate </a:t>
            </a:r>
            <a:r>
              <a:rPr lang="en-US" sz="1050" smtClean="0"/>
              <a:t>transfer coefficients</a:t>
            </a:r>
            <a:endParaRPr lang="en-US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7668344" y="1124744"/>
            <a:ext cx="11833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Elimination rates</a:t>
            </a:r>
            <a:endParaRPr lang="en-US" sz="105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543426" y="30420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DIDACTIC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7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19" y="44624"/>
            <a:ext cx="1062381" cy="7614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29286" y="288920"/>
            <a:ext cx="5819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Software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-  </a:t>
            </a:r>
            <a:r>
              <a:rPr lang="en-US" sz="2400" dirty="0">
                <a:ea typeface="Arial" charset="0"/>
                <a:cs typeface="Arial" charset="0"/>
              </a:rPr>
              <a:t>P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harmacokinetic Modeling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202" y="798672"/>
            <a:ext cx="7830606" cy="5455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92" y="6170105"/>
            <a:ext cx="3691101" cy="494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04" y="5913276"/>
            <a:ext cx="4732832" cy="720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5187" y="80628"/>
            <a:ext cx="3919221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100" dirty="0" smtClean="0"/>
              <a:t>  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err="1" smtClean="0"/>
              <a:t>demonstrations.wolfram.com</a:t>
            </a:r>
            <a:r>
              <a:rPr lang="en-US" sz="1000" dirty="0" smtClean="0"/>
              <a:t>/</a:t>
            </a:r>
            <a:r>
              <a:rPr lang="en-US" sz="1000" dirty="0" err="1" smtClean="0"/>
              <a:t>PharmacokineticModeling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73316" y="700309"/>
            <a:ext cx="1518364" cy="514095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dirty="0" smtClean="0"/>
              <a:t>In DCE-MRI</a:t>
            </a:r>
          </a:p>
          <a:p>
            <a:pPr>
              <a:lnSpc>
                <a:spcPts val="2160"/>
              </a:lnSpc>
            </a:pPr>
            <a:r>
              <a:rPr lang="en-US" sz="1600" dirty="0" smtClean="0"/>
              <a:t> we are</a:t>
            </a:r>
          </a:p>
          <a:p>
            <a:pPr>
              <a:lnSpc>
                <a:spcPts val="2160"/>
              </a:lnSpc>
            </a:pPr>
            <a:r>
              <a:rPr lang="en-US" sz="1600" dirty="0" smtClean="0"/>
              <a:t> solving the</a:t>
            </a:r>
          </a:p>
          <a:p>
            <a:pPr>
              <a:lnSpc>
                <a:spcPts val="2160"/>
              </a:lnSpc>
            </a:pPr>
            <a:r>
              <a:rPr lang="en-US" sz="1600" dirty="0" smtClean="0"/>
              <a:t> </a:t>
            </a:r>
            <a:r>
              <a:rPr lang="en-US" sz="1600" b="1" u="sng" dirty="0" smtClean="0"/>
              <a:t>inverse </a:t>
            </a:r>
          </a:p>
          <a:p>
            <a:pPr>
              <a:lnSpc>
                <a:spcPts val="2160"/>
              </a:lnSpc>
            </a:pPr>
            <a:r>
              <a:rPr lang="en-US" sz="1600" b="1" dirty="0" smtClean="0"/>
              <a:t> </a:t>
            </a:r>
            <a:r>
              <a:rPr lang="en-US" sz="1600" b="1" u="sng" dirty="0" smtClean="0"/>
              <a:t>problem</a:t>
            </a:r>
            <a:r>
              <a:rPr lang="en-US" sz="1600" dirty="0" smtClean="0"/>
              <a:t>:</a:t>
            </a:r>
          </a:p>
          <a:p>
            <a:pPr>
              <a:lnSpc>
                <a:spcPts val="2160"/>
              </a:lnSpc>
            </a:pPr>
            <a:endParaRPr lang="en-US" sz="800" dirty="0"/>
          </a:p>
          <a:p>
            <a:pPr>
              <a:lnSpc>
                <a:spcPts val="2160"/>
              </a:lnSpc>
            </a:pPr>
            <a:r>
              <a:rPr lang="en-US" sz="1600" dirty="0" smtClean="0"/>
              <a:t>Estimate the</a:t>
            </a:r>
          </a:p>
          <a:p>
            <a:pPr>
              <a:lnSpc>
                <a:spcPts val="2160"/>
              </a:lnSpc>
            </a:pPr>
            <a:r>
              <a:rPr lang="en-US" sz="1600" dirty="0" smtClean="0"/>
              <a:t>parameters</a:t>
            </a:r>
          </a:p>
          <a:p>
            <a:pPr>
              <a:lnSpc>
                <a:spcPts val="2160"/>
              </a:lnSpc>
            </a:pPr>
            <a:r>
              <a:rPr lang="en-US" sz="1400" dirty="0" smtClean="0"/>
              <a:t>(e.g. GFR, RPF)</a:t>
            </a:r>
          </a:p>
          <a:p>
            <a:pPr>
              <a:lnSpc>
                <a:spcPts val="2160"/>
              </a:lnSpc>
            </a:pPr>
            <a:r>
              <a:rPr lang="en-US" sz="1600" dirty="0" smtClean="0"/>
              <a:t>by </a:t>
            </a:r>
            <a:r>
              <a:rPr lang="en-US" sz="1600" b="1" dirty="0" smtClean="0"/>
              <a:t>fitting</a:t>
            </a:r>
          </a:p>
          <a:p>
            <a:pPr>
              <a:lnSpc>
                <a:spcPts val="2160"/>
              </a:lnSpc>
            </a:pPr>
            <a:r>
              <a:rPr lang="en-US" sz="1600" b="1" dirty="0"/>
              <a:t>t</a:t>
            </a:r>
            <a:r>
              <a:rPr lang="en-US" sz="1600" b="1" dirty="0" smtClean="0"/>
              <a:t>he measured</a:t>
            </a:r>
          </a:p>
          <a:p>
            <a:pPr>
              <a:lnSpc>
                <a:spcPts val="2160"/>
              </a:lnSpc>
            </a:pPr>
            <a:r>
              <a:rPr lang="en-US" sz="1600" b="1" dirty="0"/>
              <a:t>d</a:t>
            </a:r>
            <a:r>
              <a:rPr lang="en-US" sz="1600" b="1" dirty="0" smtClean="0"/>
              <a:t>ata to</a:t>
            </a:r>
          </a:p>
          <a:p>
            <a:pPr>
              <a:lnSpc>
                <a:spcPts val="2160"/>
              </a:lnSpc>
            </a:pPr>
            <a:r>
              <a:rPr lang="en-US" sz="1600" b="1" dirty="0"/>
              <a:t>t</a:t>
            </a:r>
            <a:r>
              <a:rPr lang="en-US" sz="1600" b="1" dirty="0" smtClean="0"/>
              <a:t>he model</a:t>
            </a:r>
            <a:endParaRPr lang="en-US" sz="1600" b="1" dirty="0"/>
          </a:p>
          <a:p>
            <a:pPr>
              <a:lnSpc>
                <a:spcPts val="2160"/>
              </a:lnSpc>
            </a:pPr>
            <a:r>
              <a:rPr lang="en-US" sz="1400" dirty="0" smtClean="0"/>
              <a:t>(in the least</a:t>
            </a:r>
          </a:p>
          <a:p>
            <a:pPr>
              <a:lnSpc>
                <a:spcPts val="2160"/>
              </a:lnSpc>
            </a:pPr>
            <a:r>
              <a:rPr lang="en-US" sz="1400" dirty="0" smtClean="0"/>
              <a:t>squares sense,</a:t>
            </a:r>
          </a:p>
          <a:p>
            <a:pPr>
              <a:lnSpc>
                <a:spcPts val="2160"/>
              </a:lnSpc>
            </a:pPr>
            <a:r>
              <a:rPr lang="en-US" sz="1400" dirty="0"/>
              <a:t>u</a:t>
            </a:r>
            <a:r>
              <a:rPr lang="en-US" sz="1400" dirty="0" smtClean="0"/>
              <a:t>sing an </a:t>
            </a:r>
          </a:p>
          <a:p>
            <a:pPr>
              <a:lnSpc>
                <a:spcPts val="2160"/>
              </a:lnSpc>
            </a:pPr>
            <a:r>
              <a:rPr lang="en-US" sz="1400" dirty="0" smtClean="0"/>
              <a:t>optimization </a:t>
            </a:r>
          </a:p>
          <a:p>
            <a:pPr>
              <a:lnSpc>
                <a:spcPts val="2160"/>
              </a:lnSpc>
            </a:pPr>
            <a:r>
              <a:rPr lang="en-US" sz="1400" dirty="0" smtClean="0"/>
              <a:t>scheme)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2375756" y="1628800"/>
            <a:ext cx="360040" cy="46805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303748" y="2850900"/>
            <a:ext cx="432048" cy="50609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47764" y="3636640"/>
            <a:ext cx="242710" cy="2964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09160" y="862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DIDACTIC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7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9" y="872716"/>
            <a:ext cx="9000675" cy="34203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7724" y="6417332"/>
            <a:ext cx="59766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Grenier et al. Radio</a:t>
            </a:r>
            <a:r>
              <a:rPr lang="en-US" sz="800" dirty="0" smtClean="0"/>
              <a:t>logic </a:t>
            </a:r>
            <a:r>
              <a:rPr lang="en-US" sz="800" dirty="0"/>
              <a:t>imaging of the renal parenchyma structure and </a:t>
            </a:r>
            <a:r>
              <a:rPr lang="en-US" sz="800" dirty="0" smtClean="0"/>
              <a:t>function. Nature Reviews Nephrology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 2016;12:348–359 </a:t>
            </a:r>
            <a:endParaRPr lang="is-I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4293096"/>
            <a:ext cx="42484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a</a:t>
            </a:r>
            <a:r>
              <a:rPr lang="en-US" sz="1400" dirty="0" smtClean="0"/>
              <a:t>) The </a:t>
            </a:r>
            <a:r>
              <a:rPr lang="en-US" sz="1400" b="1" dirty="0" err="1"/>
              <a:t>renogram</a:t>
            </a:r>
            <a:r>
              <a:rPr lang="en-US" sz="1400" dirty="0"/>
              <a:t> is a map of the maximal signal intensity that can be obtained after injection of a gadolinium-based tracer bolus.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332" y="5157772"/>
            <a:ext cx="42317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b</a:t>
            </a:r>
            <a:r>
              <a:rPr lang="en-US" sz="1400" dirty="0" smtClean="0"/>
              <a:t>) By </a:t>
            </a:r>
            <a:r>
              <a:rPr lang="en-US" sz="1400" dirty="0"/>
              <a:t>placing a region of interest on the aorta (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  <a:r>
              <a:rPr lang="en-US" sz="1400" dirty="0"/>
              <a:t>) and on the cortex (</a:t>
            </a:r>
            <a:r>
              <a:rPr lang="en-US" sz="1400" dirty="0">
                <a:solidFill>
                  <a:srgbClr val="FFFF00"/>
                </a:solidFill>
              </a:rPr>
              <a:t>yellow</a:t>
            </a:r>
            <a:r>
              <a:rPr lang="en-US" sz="1400" dirty="0"/>
              <a:t>), signal intensity time curves (kinetic curves) can be produced. </a:t>
            </a:r>
            <a:endParaRPr lang="en-US" sz="1400" dirty="0" smtClean="0"/>
          </a:p>
          <a:p>
            <a:r>
              <a:rPr lang="en-US" sz="1400" dirty="0" smtClean="0"/>
              <a:t>The </a:t>
            </a:r>
            <a:r>
              <a:rPr lang="en-US" sz="1400" dirty="0"/>
              <a:t>aortic kinetic curve enables characterization of the shape of the bolus (arterial input </a:t>
            </a:r>
            <a:r>
              <a:rPr lang="en-US" sz="1400" dirty="0" smtClean="0"/>
              <a:t>function, AIF). 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896036" y="4460000"/>
            <a:ext cx="417646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c</a:t>
            </a:r>
            <a:r>
              <a:rPr lang="en-US" sz="1400" dirty="0" smtClean="0"/>
              <a:t>) A </a:t>
            </a:r>
            <a:r>
              <a:rPr lang="en-US" sz="1400" dirty="0"/>
              <a:t>two-compartment model is applied to these kinetic data to extract the perfusion component and the extraction component. </a:t>
            </a:r>
            <a:endParaRPr lang="en-US" sz="1400" dirty="0" smtClean="0"/>
          </a:p>
          <a:p>
            <a:endParaRPr lang="en-US" sz="1400" dirty="0"/>
          </a:p>
          <a:p>
            <a:r>
              <a:rPr lang="en-US" sz="1400" b="1" dirty="0" smtClean="0"/>
              <a:t>d</a:t>
            </a:r>
            <a:r>
              <a:rPr lang="en-US" sz="1400" dirty="0" smtClean="0"/>
              <a:t>) Quantitative </a:t>
            </a:r>
            <a:r>
              <a:rPr lang="en-US" sz="1400" dirty="0"/>
              <a:t>maps of perfusion and glomerular filtration rate (GFR; in ml/min/g of tissue) can be generated from these data, respectively.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5896" y="1340768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AIF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27884" y="3296017"/>
            <a:ext cx="669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Tissue</a:t>
            </a:r>
            <a:endParaRPr lang="en-US" sz="1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537012"/>
            <a:ext cx="2387414" cy="7603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24515" y="80628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smtClean="0">
                <a:latin typeface="Arial" charset="0"/>
                <a:ea typeface="Arial" charset="0"/>
                <a:cs typeface="Arial" charset="0"/>
              </a:rPr>
              <a:t>Summary</a:t>
            </a:r>
            <a:endParaRPr lang="en-US" sz="2800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6768244" y="55449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</a:t>
            </a:r>
            <a:r>
              <a:rPr lang="en-US" sz="1400" dirty="0" err="1"/>
              <a:t>G</a:t>
            </a:r>
            <a:r>
              <a:rPr lang="en-US" sz="1400" dirty="0" err="1" smtClean="0"/>
              <a:t>renier</a:t>
            </a:r>
            <a:r>
              <a:rPr lang="en-US" sz="1400" dirty="0" smtClean="0"/>
              <a:t> et al., 2016)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18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728700"/>
            <a:ext cx="8604956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idney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structure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function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–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core parameters: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RPF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GFR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11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Mass balance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” </a:t>
            </a:r>
            <a:r>
              <a:rPr lang="en-US" sz="2000" dirty="0" smtClean="0">
                <a:ea typeface="Arial" charset="0"/>
                <a:cs typeface="Arial" charset="0"/>
              </a:rPr>
              <a:t>-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compartment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models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tracer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kinetic principles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DCE-MRI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- the </a:t>
            </a:r>
            <a:r>
              <a:rPr lang="en-US" sz="2000" dirty="0" smtClean="0">
                <a:ea typeface="Arial" charset="0"/>
                <a:cs typeface="Arial" charset="0"/>
              </a:rPr>
              <a:t>most </a:t>
            </a:r>
            <a:r>
              <a:rPr lang="en-US" sz="2000" dirty="0" smtClean="0">
                <a:ea typeface="Arial" charset="0"/>
                <a:cs typeface="Arial" charset="0"/>
              </a:rPr>
              <a:t>established </a:t>
            </a:r>
            <a:r>
              <a:rPr lang="en-US" sz="2000" dirty="0" smtClean="0">
                <a:ea typeface="Arial" charset="0"/>
                <a:cs typeface="Arial" charset="0"/>
              </a:rPr>
              <a:t>measuring technique for </a:t>
            </a:r>
            <a:r>
              <a:rPr lang="en-US" sz="2000" dirty="0" smtClean="0">
                <a:ea typeface="Arial" charset="0"/>
                <a:cs typeface="Arial" charset="0"/>
              </a:rPr>
              <a:t>renal perfusion and filtration  </a:t>
            </a:r>
            <a:r>
              <a:rPr lang="en-US" sz="2000" dirty="0" smtClean="0">
                <a:ea typeface="Arial" charset="0"/>
                <a:cs typeface="Arial" charset="0"/>
              </a:rPr>
              <a:t>  (but also</a:t>
            </a:r>
            <a:r>
              <a:rPr lang="en-US" sz="2000" dirty="0" smtClean="0">
                <a:ea typeface="Arial" charset="0"/>
                <a:cs typeface="Arial" charset="0"/>
              </a:rPr>
              <a:t>:  </a:t>
            </a:r>
            <a:r>
              <a:rPr lang="en-US" sz="2000" b="1" dirty="0" smtClean="0"/>
              <a:t>Arterial </a:t>
            </a:r>
            <a:r>
              <a:rPr lang="en-US" sz="2000" b="1" dirty="0" smtClean="0"/>
              <a:t>Spin Labeling, ASL </a:t>
            </a:r>
            <a:r>
              <a:rPr lang="en-US" sz="2000" dirty="0" smtClean="0"/>
              <a:t> - non-contrast </a:t>
            </a:r>
            <a:r>
              <a:rPr lang="en-US" sz="2000" dirty="0"/>
              <a:t>perfusion </a:t>
            </a:r>
            <a:r>
              <a:rPr lang="en-US" sz="2000" dirty="0" smtClean="0"/>
              <a:t>imaging, </a:t>
            </a:r>
            <a:r>
              <a:rPr lang="en-US" sz="2000" dirty="0" smtClean="0"/>
              <a:t> </a:t>
            </a:r>
            <a:r>
              <a:rPr lang="en-US" sz="2000" dirty="0" smtClean="0">
                <a:ea typeface="Arial" charset="0"/>
                <a:cs typeface="Arial" charset="0"/>
              </a:rPr>
              <a:t>and </a:t>
            </a:r>
            <a:r>
              <a:rPr lang="en-US" sz="2000" b="1" dirty="0" smtClean="0">
                <a:ea typeface="Arial" charset="0"/>
                <a:cs typeface="Arial" charset="0"/>
              </a:rPr>
              <a:t>BOLD</a:t>
            </a:r>
            <a:r>
              <a:rPr lang="en-US" sz="2000" dirty="0" smtClean="0"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ea typeface="Arial" charset="0"/>
                <a:cs typeface="Arial" charset="0"/>
              </a:rPr>
              <a:t>fMRI</a:t>
            </a:r>
            <a:r>
              <a:rPr lang="en-US" sz="2000" dirty="0" smtClean="0">
                <a:ea typeface="Arial" charset="0"/>
                <a:cs typeface="Arial" charset="0"/>
              </a:rPr>
              <a:t>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>
                <a:ea typeface="Arial" charset="0"/>
                <a:cs typeface="Arial" charset="0"/>
              </a:rPr>
              <a:t>P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arameter estimation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GFR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RPF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ea typeface="Arial" charset="0"/>
                <a:cs typeface="Arial" charset="0"/>
              </a:rPr>
              <a:t> </a:t>
            </a:r>
            <a:r>
              <a:rPr lang="en-US" dirty="0" smtClean="0">
                <a:ea typeface="Arial" charset="0"/>
                <a:cs typeface="Arial" charset="0"/>
              </a:rPr>
              <a:t>-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possible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down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to single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voxels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ea typeface="Arial" charset="0"/>
                <a:cs typeface="Arial" charset="0"/>
              </a:rPr>
              <a:t>The importance of </a:t>
            </a:r>
            <a:r>
              <a:rPr lang="en-US" sz="2000" b="1" dirty="0" smtClean="0">
                <a:ea typeface="Arial" charset="0"/>
                <a:cs typeface="Arial" charset="0"/>
              </a:rPr>
              <a:t>m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otion correction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kidney segmentation</a:t>
            </a:r>
          </a:p>
          <a:p>
            <a:pPr marL="342900" indent="-342900">
              <a:buFont typeface="Arial" charset="0"/>
              <a:buChar char="•"/>
            </a:pPr>
            <a:endParaRPr lang="en-US" sz="1100" b="1" dirty="0"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value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of model-free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visual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exploration and analysis</a:t>
            </a:r>
          </a:p>
          <a:p>
            <a:pPr marL="342900" indent="-342900">
              <a:buFont typeface="Arial" charset="0"/>
              <a:buChar char="•"/>
            </a:pPr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Software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for model-based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estimation of renal perfusion and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filtration</a:t>
            </a:r>
          </a:p>
          <a:p>
            <a:pPr marL="342900" indent="-342900">
              <a:buFont typeface="Arial" charset="0"/>
              <a:buChar char="•"/>
            </a:pPr>
            <a:endParaRPr lang="en-US" sz="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>
                <a:ea typeface="Arial" charset="0"/>
                <a:cs typeface="Arial" charset="0"/>
              </a:rPr>
              <a:t> </a:t>
            </a:r>
            <a:r>
              <a:rPr lang="en-US" b="1" dirty="0" smtClean="0">
                <a:ea typeface="Arial" charset="0"/>
                <a:cs typeface="Arial" charset="0"/>
              </a:rPr>
              <a:t>                  </a:t>
            </a:r>
            <a:r>
              <a:rPr lang="en-US" b="1" dirty="0" smtClean="0">
                <a:ea typeface="Arial" charset="0"/>
                <a:cs typeface="Arial" charset="0"/>
              </a:rPr>
              <a:t>     </a:t>
            </a:r>
            <a:r>
              <a:rPr lang="en-US" dirty="0" smtClean="0">
                <a:ea typeface="Arial" charset="0"/>
                <a:cs typeface="Arial" charset="0"/>
              </a:rPr>
              <a:t>in the context of  </a:t>
            </a:r>
            <a:r>
              <a:rPr lang="en-US" dirty="0" smtClean="0">
                <a:ea typeface="Arial" charset="0"/>
                <a:cs typeface="Arial" charset="0"/>
              </a:rPr>
              <a:t>“</a:t>
            </a:r>
            <a:r>
              <a:rPr lang="en-US" b="1" dirty="0" smtClean="0">
                <a:ea typeface="Arial" charset="0"/>
                <a:cs typeface="Arial" charset="0"/>
              </a:rPr>
              <a:t>open science</a:t>
            </a:r>
            <a:r>
              <a:rPr lang="en-US" dirty="0" smtClean="0">
                <a:ea typeface="Arial" charset="0"/>
                <a:cs typeface="Arial" charset="0"/>
              </a:rPr>
              <a:t>”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“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reproducible research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4515" y="80628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smtClean="0">
                <a:latin typeface="Arial" charset="0"/>
                <a:ea typeface="Arial" charset="0"/>
                <a:cs typeface="Arial" charset="0"/>
              </a:rPr>
              <a:t>Summary</a:t>
            </a:r>
            <a:endParaRPr lang="en-US" sz="28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452" y="43987"/>
            <a:ext cx="468052" cy="4639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4941168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Not covered</a:t>
            </a:r>
            <a:r>
              <a:rPr lang="en-US" dirty="0" smtClean="0"/>
              <a:t>:    </a:t>
            </a:r>
            <a:r>
              <a:rPr lang="en-US" sz="1400" dirty="0" smtClean="0"/>
              <a:t>(see  Syllabus @ https://</a:t>
            </a:r>
            <a:r>
              <a:rPr lang="en-US" sz="1400" dirty="0" err="1" smtClean="0"/>
              <a:t>github.com</a:t>
            </a:r>
            <a:r>
              <a:rPr lang="en-US" sz="1400" dirty="0" smtClean="0"/>
              <a:t>/</a:t>
            </a:r>
            <a:r>
              <a:rPr lang="en-US" sz="1400" dirty="0" err="1" smtClean="0"/>
              <a:t>arvidl</a:t>
            </a:r>
            <a:r>
              <a:rPr lang="en-US" sz="1400" dirty="0" smtClean="0"/>
              <a:t>/functional-kidney-imaging)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03548" y="5337212"/>
            <a:ext cx="880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Mapping:   </a:t>
            </a:r>
            <a:r>
              <a:rPr lang="en-US" b="1" dirty="0" smtClean="0"/>
              <a:t>SI time courses   </a:t>
            </a:r>
            <a:r>
              <a:rPr lang="en-US" dirty="0" smtClean="0"/>
              <a:t>→   </a:t>
            </a:r>
            <a:r>
              <a:rPr lang="en-US" b="1" dirty="0" smtClean="0"/>
              <a:t>[</a:t>
            </a:r>
            <a:r>
              <a:rPr lang="en-US" b="1" dirty="0" err="1" smtClean="0"/>
              <a:t>Gd</a:t>
            </a:r>
            <a:r>
              <a:rPr lang="en-US" b="1" dirty="0" smtClean="0"/>
              <a:t>] time courses     </a:t>
            </a:r>
            <a:r>
              <a:rPr lang="en-US" sz="1600" dirty="0" smtClean="0"/>
              <a:t>(MR sequence dependent)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6021288"/>
            <a:ext cx="8804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/>
              <a:t>Validation</a:t>
            </a:r>
            <a:r>
              <a:rPr lang="en-US" dirty="0" smtClean="0"/>
              <a:t> </a:t>
            </a:r>
            <a:r>
              <a:rPr lang="en-US" sz="1600" dirty="0" smtClean="0"/>
              <a:t>(e.g. MR-GFR vs. </a:t>
            </a:r>
            <a:r>
              <a:rPr lang="en-US" sz="1600" dirty="0" err="1" smtClean="0"/>
              <a:t>iohexol</a:t>
            </a:r>
            <a:r>
              <a:rPr lang="en-US" sz="1600" dirty="0"/>
              <a:t>-</a:t>
            </a:r>
            <a:r>
              <a:rPr lang="en-US" sz="1600" dirty="0" smtClean="0"/>
              <a:t>GFR w/blood sampling) </a:t>
            </a:r>
            <a:r>
              <a:rPr lang="en-US" dirty="0" smtClean="0"/>
              <a:t>and </a:t>
            </a:r>
            <a:r>
              <a:rPr lang="en-US" b="1" dirty="0" smtClean="0"/>
              <a:t>test-retest reliability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3548" y="4905164"/>
            <a:ext cx="8588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68244" y="6345324"/>
            <a:ext cx="23423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e.g. </a:t>
            </a:r>
            <a:r>
              <a:rPr lang="en-US" sz="1050" dirty="0" err="1" smtClean="0"/>
              <a:t>Eikefjord</a:t>
            </a:r>
            <a:r>
              <a:rPr lang="en-US" sz="1050" dirty="0" smtClean="0"/>
              <a:t> et al. AJR 2015, 2106 </a:t>
            </a:r>
            <a:endParaRPr lang="en-US" sz="1050" dirty="0"/>
          </a:p>
        </p:txBody>
      </p:sp>
      <p:sp>
        <p:nvSpPr>
          <p:cNvPr id="11" name="Rectangle 10"/>
          <p:cNvSpPr/>
          <p:nvPr/>
        </p:nvSpPr>
        <p:spPr>
          <a:xfrm>
            <a:off x="330205" y="5661248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/>
              <a:t>AIF </a:t>
            </a:r>
            <a:r>
              <a:rPr lang="en-US"/>
              <a:t>and</a:t>
            </a:r>
            <a:r>
              <a:rPr lang="en-US" b="1"/>
              <a:t> deconvolution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97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7884" y="252890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Thanks 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889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001"/>
          <a:stretch/>
        </p:blipFill>
        <p:spPr>
          <a:xfrm>
            <a:off x="0" y="1141074"/>
            <a:ext cx="3095836" cy="2987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6141" y="6309320"/>
            <a:ext cx="2996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8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8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Arc 4"/>
          <p:cNvSpPr/>
          <p:nvPr/>
        </p:nvSpPr>
        <p:spPr>
          <a:xfrm>
            <a:off x="1672683" y="947869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47864" y="2055616"/>
            <a:ext cx="5868652" cy="378565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ct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filters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sz="28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ody </a:t>
            </a:r>
            <a:r>
              <a:rPr lang="en-US" sz="2800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homeostatsis</a:t>
            </a:r>
            <a:endParaRPr lang="en-US" sz="2800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    (fluid status, pH, electrolytes)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sz="2800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ormon</a:t>
            </a:r>
            <a:r>
              <a:rPr lang="en-US" sz="28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production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(renin, EPO</a:t>
            </a:r>
            <a:r>
              <a:rPr lang="is-IS" sz="20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2000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&lt;0.5% of </a:t>
            </a:r>
            <a:r>
              <a:rPr lang="en-US" sz="2800" dirty="0" smtClean="0"/>
              <a:t>body weight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/>
              <a:t>~20% of </a:t>
            </a:r>
            <a:r>
              <a:rPr lang="en-US" sz="2800" dirty="0" smtClean="0"/>
              <a:t>cardiac </a:t>
            </a:r>
            <a:r>
              <a:rPr lang="en-US" sz="2800" dirty="0"/>
              <a:t>output</a:t>
            </a:r>
            <a:endParaRPr lang="en-US" sz="2800" dirty="0" smtClean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08" y="224643"/>
            <a:ext cx="1620180" cy="24288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2060" y="548680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kidney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22" y="1120316"/>
            <a:ext cx="7311778" cy="51890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09" y="861675"/>
            <a:ext cx="282000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Normal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kidney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function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e.g. maintenance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of </a:t>
            </a: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   fluids, electrolytes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, </a:t>
            </a: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ea typeface="Arial" charset="0"/>
                <a:cs typeface="Arial" charset="0"/>
              </a:rPr>
              <a:t>   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and acid–base balance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   and clearance of toxins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200" dirty="0"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 maintained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by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 coordinated 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Arial" charset="0"/>
                <a:cs typeface="Arial" charset="0"/>
              </a:rPr>
              <a:t> </a:t>
            </a:r>
            <a:r>
              <a:rPr lang="en-US" dirty="0" smtClean="0">
                <a:ea typeface="Arial" charset="0"/>
                <a:cs typeface="Arial" charset="0"/>
              </a:rPr>
              <a:t>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regulation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 at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different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ea typeface="Arial" charset="0"/>
                <a:cs typeface="Arial" charset="0"/>
              </a:rPr>
              <a:t> </a:t>
            </a:r>
            <a:r>
              <a:rPr lang="en-US" dirty="0" smtClean="0">
                <a:ea typeface="Arial" charset="0"/>
                <a:cs typeface="Arial" charset="0"/>
              </a:rPr>
              <a:t>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levels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 of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organization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3788" y="204021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Multiscale analysis of kidney function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6076" y="6469935"/>
            <a:ext cx="410787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He et al. 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Systems biology of kidney diseases 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Kidney </a:t>
            </a:r>
            <a:r>
              <a:rPr lang="is-IS" sz="800" dirty="0">
                <a:latin typeface="Arial" charset="0"/>
                <a:ea typeface="Arial" charset="0"/>
                <a:cs typeface="Arial" charset="0"/>
              </a:rPr>
              <a:t>International 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2012;81:22–39 </a:t>
            </a:r>
            <a:endParaRPr lang="is-I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2260" y="81740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 </a:t>
            </a:r>
            <a:r>
              <a:rPr lang="en-US" dirty="0" err="1" smtClean="0"/>
              <a:t>Radiomics</a:t>
            </a:r>
            <a:r>
              <a:rPr lang="en-US" dirty="0" smtClean="0"/>
              <a:t> 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8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30" y="912054"/>
            <a:ext cx="5090653" cy="55198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7001"/>
          <a:stretch/>
        </p:blipFill>
        <p:spPr>
          <a:xfrm>
            <a:off x="448130" y="555683"/>
            <a:ext cx="2922782" cy="2820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2345" y="152636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Kidney morphology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1547" y="6465361"/>
            <a:ext cx="33249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9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9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Arc 5"/>
          <p:cNvSpPr/>
          <p:nvPr/>
        </p:nvSpPr>
        <p:spPr>
          <a:xfrm>
            <a:off x="2120813" y="778707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45" y="790811"/>
            <a:ext cx="1156197" cy="518295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6200000" flipH="1">
            <a:off x="1524598" y="1832008"/>
            <a:ext cx="2330710" cy="1851958"/>
          </a:xfrm>
          <a:prstGeom prst="curvedConnector3">
            <a:avLst>
              <a:gd name="adj1" fmla="val 9975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67077" y="4000847"/>
            <a:ext cx="2903033" cy="24929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filters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ody </a:t>
            </a:r>
            <a:r>
              <a:rPr lang="en-US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homeostatsis</a:t>
            </a:r>
            <a:endParaRPr lang="en-US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    (fluid status, pH, electrolytes)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ormon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production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&lt;0.5% of </a:t>
            </a:r>
            <a:r>
              <a:rPr lang="en-US" dirty="0" smtClean="0"/>
              <a:t>body weight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~20% of </a:t>
            </a:r>
            <a:r>
              <a:rPr lang="en-US" dirty="0" smtClean="0"/>
              <a:t>cardiac </a:t>
            </a:r>
            <a:r>
              <a:rPr lang="en-US" dirty="0"/>
              <a:t>output</a:t>
            </a:r>
            <a:endParaRPr lang="en-US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615930" y="230434"/>
            <a:ext cx="0" cy="6201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14004" y="2312876"/>
            <a:ext cx="104387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Medulla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1200" dirty="0" smtClean="0"/>
              <a:t>(pyramid)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635653" y="1868584"/>
            <a:ext cx="9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Cortex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5896" y="4654877"/>
            <a:ext cx="8386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Renal</a:t>
            </a:r>
          </a:p>
          <a:p>
            <a:r>
              <a:rPr lang="en-US" b="1" dirty="0" smtClean="0"/>
              <a:t>pelvis</a:t>
            </a:r>
          </a:p>
        </p:txBody>
      </p:sp>
    </p:spTree>
    <p:extLst>
      <p:ext uri="{BB962C8B-B14F-4D97-AF65-F5344CB8AC3E}">
        <p14:creationId xmlns:p14="http://schemas.microsoft.com/office/powerpoint/2010/main" val="175065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4" y="849217"/>
            <a:ext cx="5090653" cy="55198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802" y="167597"/>
            <a:ext cx="3984702" cy="6458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6036" y="6505309"/>
            <a:ext cx="26244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9" y="727974"/>
            <a:ext cx="1156197" cy="518295"/>
          </a:xfrm>
          <a:prstGeom prst="rect">
            <a:avLst/>
          </a:prstGeom>
        </p:spPr>
      </p:pic>
      <p:cxnSp>
        <p:nvCxnSpPr>
          <p:cNvPr id="7" name="Curved Connector 6"/>
          <p:cNvCxnSpPr/>
          <p:nvPr/>
        </p:nvCxnSpPr>
        <p:spPr>
          <a:xfrm flipV="1">
            <a:off x="2936148" y="564649"/>
            <a:ext cx="3168961" cy="809070"/>
          </a:xfrm>
          <a:prstGeom prst="curvedConnector3">
            <a:avLst>
              <a:gd name="adj1" fmla="val 6689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06398" y="8620"/>
            <a:ext cx="263405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Major </a:t>
            </a:r>
            <a:r>
              <a:rPr lang="en-US" sz="2000" b="1" smtClean="0">
                <a:latin typeface="Arial" charset="0"/>
                <a:ea typeface="Arial" charset="0"/>
                <a:cs typeface="Arial" charset="0"/>
              </a:rPr>
              <a:t>blood vessels</a:t>
            </a:r>
            <a:endParaRPr lang="en-US" sz="16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591" y="6321918"/>
            <a:ext cx="963733" cy="1314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56176" y="6218350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Duct of Bellini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292" y="4225178"/>
            <a:ext cx="612068" cy="751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02846" y="3996353"/>
            <a:ext cx="113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Interlobar</a:t>
            </a:r>
            <a:endParaRPr lang="en-US" sz="1600" b="1" dirty="0" smtClean="0"/>
          </a:p>
          <a:p>
            <a:r>
              <a:rPr lang="en-US" sz="1600" dirty="0" smtClean="0"/>
              <a:t>    </a:t>
            </a:r>
            <a:r>
              <a:rPr lang="en-US" sz="1600" b="1" dirty="0" smtClean="0"/>
              <a:t>vein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92732" y="4584051"/>
            <a:ext cx="113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/>
              <a:t>Interlobar</a:t>
            </a:r>
            <a:endParaRPr lang="en-US" sz="1600" b="1" dirty="0" smtClean="0"/>
          </a:p>
          <a:p>
            <a:r>
              <a:rPr lang="en-US" sz="1600" dirty="0" smtClean="0"/>
              <a:t>     </a:t>
            </a:r>
            <a:r>
              <a:rPr lang="en-US" sz="1600" b="1" dirty="0" smtClean="0"/>
              <a:t>artery</a:t>
            </a:r>
            <a:endParaRPr lang="en-US" sz="1600" b="1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7844623" y="4225180"/>
            <a:ext cx="687817" cy="10420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794798" y="4571024"/>
            <a:ext cx="593626" cy="1263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14875" y="5733747"/>
            <a:ext cx="112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Renal</a:t>
            </a:r>
          </a:p>
          <a:p>
            <a:r>
              <a:rPr lang="en-US" sz="1600" dirty="0" smtClean="0"/>
              <a:t>     </a:t>
            </a:r>
            <a:r>
              <a:rPr lang="en-US" sz="1600" b="1" dirty="0" smtClean="0"/>
              <a:t>papilla</a:t>
            </a:r>
            <a:endParaRPr 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984268" y="594928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urine</a:t>
            </a:r>
            <a:endParaRPr lang="en-US" sz="16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842088" y="5940450"/>
            <a:ext cx="609595" cy="282430"/>
          </a:xfrm>
          <a:prstGeom prst="line">
            <a:avLst/>
          </a:prstGeom>
          <a:ln w="25400">
            <a:solidFill>
              <a:srgbClr val="DAD7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256" y="5161984"/>
            <a:ext cx="812800" cy="2759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21632" y="5332955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Renal medulla</a:t>
            </a:r>
          </a:p>
          <a:p>
            <a:r>
              <a:rPr lang="en-US" sz="900" dirty="0" smtClean="0"/>
              <a:t>(pyramid)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84304" y="4006214"/>
            <a:ext cx="8386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Renal</a:t>
            </a:r>
          </a:p>
          <a:p>
            <a:r>
              <a:rPr lang="en-US" b="1" dirty="0" smtClean="0"/>
              <a:t>artery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496" y="2600908"/>
            <a:ext cx="8386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Renal</a:t>
            </a:r>
          </a:p>
          <a:p>
            <a:r>
              <a:rPr lang="en-US" b="1" dirty="0" smtClean="0"/>
              <a:t>vein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12060" y="997278"/>
            <a:ext cx="716863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Efferent</a:t>
            </a:r>
          </a:p>
          <a:p>
            <a:r>
              <a:rPr lang="en-US" sz="1050" dirty="0" smtClean="0"/>
              <a:t>arteriole</a:t>
            </a:r>
            <a:endParaRPr lang="en-US" sz="1050" dirty="0"/>
          </a:p>
        </p:txBody>
      </p:sp>
      <p:sp>
        <p:nvSpPr>
          <p:cNvPr id="27" name="TextBox 26"/>
          <p:cNvSpPr txBox="1"/>
          <p:nvPr/>
        </p:nvSpPr>
        <p:spPr>
          <a:xfrm>
            <a:off x="5148064" y="1341929"/>
            <a:ext cx="747320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Afferent</a:t>
            </a:r>
          </a:p>
          <a:p>
            <a:r>
              <a:rPr lang="en-US" sz="1050" b="1" dirty="0" smtClean="0"/>
              <a:t>  </a:t>
            </a:r>
            <a:r>
              <a:rPr lang="en-US" sz="1050" dirty="0" smtClean="0"/>
              <a:t>arteriole</a:t>
            </a:r>
            <a:endParaRPr lang="en-US" sz="10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6326" y="1179835"/>
            <a:ext cx="576712" cy="3429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22108" y="1160354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Glomerular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capillaries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517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58" y="184872"/>
            <a:ext cx="5328591" cy="63993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04" y="656692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ea typeface="Arial" charset="0"/>
                <a:cs typeface="Arial" charset="0"/>
              </a:rPr>
              <a:t>T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he nephron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5976" y="6484192"/>
            <a:ext cx="26244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4" y="2708920"/>
            <a:ext cx="2617157" cy="19802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5796" y="1664804"/>
            <a:ext cx="149752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Juxtamedullary</a:t>
            </a:r>
          </a:p>
          <a:p>
            <a:r>
              <a:rPr lang="en-US" sz="1400" b="1" dirty="0" smtClean="0"/>
              <a:t>          nephron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044019" y="1141584"/>
            <a:ext cx="109998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Superficial</a:t>
            </a:r>
          </a:p>
          <a:p>
            <a:r>
              <a:rPr lang="en-US" sz="1400" b="1" dirty="0" smtClean="0"/>
              <a:t>   nephron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92380" y="2123078"/>
            <a:ext cx="93326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smtClean="0"/>
              <a:t>CORTEX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48364" y="3720476"/>
            <a:ext cx="106150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OUTER</a:t>
            </a:r>
          </a:p>
          <a:p>
            <a:r>
              <a:rPr lang="en-US" sz="1400" b="1" dirty="0" smtClean="0"/>
              <a:t>MEDULLA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765589" y="5190496"/>
            <a:ext cx="106150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INNER</a:t>
            </a:r>
          </a:p>
          <a:p>
            <a:r>
              <a:rPr lang="en-US" sz="1400" b="1" dirty="0" smtClean="0"/>
              <a:t>MEDULLA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6289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813" y="529586"/>
            <a:ext cx="6079692" cy="61037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3679" y="1202490"/>
            <a:ext cx="25355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Glomerular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capillary 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covered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by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the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foot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processes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of podocytes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9752" y="6469305"/>
            <a:ext cx="26244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3628" y="411051"/>
            <a:ext cx="6219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Where the filtration (GFR) takes place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79938" y="5805844"/>
            <a:ext cx="124865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TEM x 48000      1 </a:t>
            </a:r>
            <a:r>
              <a:rPr lang="en-US" sz="800" dirty="0" smtClean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800" dirty="0" smtClean="0"/>
              <a:t>m</a:t>
            </a:r>
            <a:endParaRPr lang="en-US" sz="800" dirty="0" smtClean="0">
              <a:solidFill>
                <a:srgbClr val="202020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2" y="3476505"/>
            <a:ext cx="2864233" cy="23898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08" y="559144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Capillary </a:t>
            </a:r>
          </a:p>
          <a:p>
            <a:r>
              <a:rPr lang="en-US" sz="900" b="1" dirty="0"/>
              <a:t> </a:t>
            </a:r>
            <a:r>
              <a:rPr lang="en-US" sz="900" b="1" dirty="0" smtClean="0"/>
              <a:t>     lumen</a:t>
            </a:r>
            <a:endParaRPr lang="en-US" sz="9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5596" y="461934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Bowman’s</a:t>
            </a:r>
          </a:p>
          <a:p>
            <a:r>
              <a:rPr lang="en-US" sz="900" b="1" dirty="0"/>
              <a:t> </a:t>
            </a:r>
            <a:r>
              <a:rPr lang="en-US" sz="900" b="1" dirty="0" smtClean="0"/>
              <a:t>      space</a:t>
            </a:r>
            <a:endParaRPr lang="en-US" sz="9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27584" y="5060681"/>
            <a:ext cx="216024" cy="587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5165" y="6453336"/>
            <a:ext cx="32043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latin typeface="+mn-lt"/>
              </a:rPr>
              <a:t>Satchell &amp; </a:t>
            </a:r>
            <a:r>
              <a:rPr lang="en-US" sz="700" dirty="0" err="1" smtClean="0">
                <a:latin typeface="+mn-lt"/>
              </a:rPr>
              <a:t>Braet</a:t>
            </a:r>
            <a:r>
              <a:rPr lang="en-US" sz="700" dirty="0" smtClean="0">
                <a:latin typeface="+mn-lt"/>
              </a:rPr>
              <a:t>  </a:t>
            </a:r>
            <a:r>
              <a:rPr lang="en-US" sz="700" dirty="0" smtClean="0">
                <a:solidFill>
                  <a:srgbClr val="202020"/>
                </a:solidFill>
                <a:latin typeface="+mn-lt"/>
              </a:rPr>
              <a:t>Am J </a:t>
            </a:r>
            <a:r>
              <a:rPr lang="en-US" sz="700" dirty="0">
                <a:solidFill>
                  <a:srgbClr val="202020"/>
                </a:solidFill>
                <a:latin typeface="+mn-lt"/>
              </a:rPr>
              <a:t>of </a:t>
            </a:r>
            <a:r>
              <a:rPr lang="en-US" sz="700" dirty="0" err="1" smtClean="0">
                <a:solidFill>
                  <a:srgbClr val="202020"/>
                </a:solidFill>
                <a:latin typeface="+mn-lt"/>
              </a:rPr>
              <a:t>Physiol</a:t>
            </a:r>
            <a:r>
              <a:rPr lang="en-US" sz="700" dirty="0" smtClean="0">
                <a:solidFill>
                  <a:srgbClr val="202020"/>
                </a:solidFill>
                <a:latin typeface="+mn-lt"/>
              </a:rPr>
              <a:t> Renal </a:t>
            </a:r>
            <a:r>
              <a:rPr lang="en-US" sz="700" dirty="0">
                <a:solidFill>
                  <a:srgbClr val="202020"/>
                </a:solidFill>
                <a:latin typeface="+mn-lt"/>
              </a:rPr>
              <a:t>Physiology </a:t>
            </a:r>
            <a:r>
              <a:rPr lang="en-US" sz="700" dirty="0" smtClean="0">
                <a:solidFill>
                  <a:srgbClr val="202020"/>
                </a:solidFill>
                <a:latin typeface="+mn-lt"/>
              </a:rPr>
              <a:t>2009:296(5):F947-F956. </a:t>
            </a:r>
            <a:endParaRPr lang="en-US" sz="700" dirty="0"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11760" y="2924944"/>
            <a:ext cx="44746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40352" y="503965"/>
            <a:ext cx="111921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Primary</a:t>
            </a:r>
          </a:p>
          <a:p>
            <a:pPr algn="ctr"/>
            <a:r>
              <a:rPr lang="en-US" sz="1600" dirty="0" smtClean="0"/>
              <a:t>processes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776356" y="476672"/>
            <a:ext cx="111921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Primary</a:t>
            </a:r>
          </a:p>
          <a:p>
            <a:pPr algn="ctr"/>
            <a:r>
              <a:rPr lang="en-US" sz="1600" dirty="0" smtClean="0"/>
              <a:t>processes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640890" y="6114782"/>
            <a:ext cx="15872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Foot</a:t>
            </a:r>
            <a:r>
              <a:rPr lang="en-US" sz="1600" dirty="0"/>
              <a:t> </a:t>
            </a:r>
            <a:r>
              <a:rPr lang="en-US" sz="1600" dirty="0" smtClean="0"/>
              <a:t>processes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656371" y="6057292"/>
            <a:ext cx="116410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Secondary</a:t>
            </a:r>
            <a:endParaRPr lang="en-US" sz="1600" dirty="0" smtClean="0"/>
          </a:p>
          <a:p>
            <a:pPr algn="ctr"/>
            <a:r>
              <a:rPr lang="en-US" sz="1600" dirty="0" smtClean="0"/>
              <a:t>processes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377250" y="6057292"/>
            <a:ext cx="10390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Podocyte</a:t>
            </a:r>
          </a:p>
          <a:p>
            <a:pPr algn="ctr"/>
            <a:r>
              <a:rPr lang="en-US" sz="1600" dirty="0" smtClean="0"/>
              <a:t>Cell body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790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53" y="1128545"/>
            <a:ext cx="5711547" cy="3992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6655" y="5159862"/>
            <a:ext cx="5119821" cy="1329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241" y="1484784"/>
            <a:ext cx="3039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aseline="-25000" dirty="0" err="1" smtClean="0">
                <a:latin typeface="Arial" charset="0"/>
                <a:ea typeface="Arial" charset="0"/>
                <a:cs typeface="Arial" charset="0"/>
              </a:rPr>
              <a:t>X,a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00" dirty="0" smtClean="0"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plasma concentration of X in renal artery</a:t>
            </a:r>
            <a:endParaRPr lang="en-US" sz="24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376" y="2276872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aseline="-25000" dirty="0" err="1" smtClean="0">
                <a:latin typeface="Arial" charset="0"/>
                <a:ea typeface="Arial" charset="0"/>
                <a:cs typeface="Arial" charset="0"/>
              </a:rPr>
              <a:t>X,v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600" dirty="0" smtClean="0">
                <a:latin typeface="Arial" charset="0"/>
                <a:ea typeface="Arial" charset="0"/>
                <a:cs typeface="Arial" charset="0"/>
              </a:rPr>
              <a:t>      </a:t>
            </a: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plasma concentration of X in renal vein</a:t>
            </a:r>
            <a:endParaRPr lang="en-US" sz="20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41" y="3137483"/>
            <a:ext cx="250741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RPF</a:t>
            </a:r>
            <a:r>
              <a:rPr lang="en-US" sz="2000" baseline="-25000" dirty="0" err="1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  <a:p>
            <a:endParaRPr lang="en-US" sz="5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renal plasma flow in renal artery</a:t>
            </a:r>
            <a:endParaRPr lang="en-US" sz="20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526" y="3857563"/>
            <a:ext cx="239520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RPF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500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renal plasma flow in renal vein</a:t>
            </a:r>
            <a:endParaRPr lang="en-US" sz="20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380" y="4680719"/>
            <a:ext cx="211628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500" dirty="0" smtClean="0">
                <a:latin typeface="Arial" charset="0"/>
                <a:ea typeface="Arial" charset="0"/>
                <a:cs typeface="Arial" charset="0"/>
              </a:rPr>
              <a:t>       </a:t>
            </a: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concentration of X in urine</a:t>
            </a:r>
            <a:endParaRPr lang="en-US" sz="20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766" y="5426350"/>
            <a:ext cx="289374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00" dirty="0" smtClean="0">
                <a:latin typeface="Arial" charset="0"/>
                <a:ea typeface="Arial" charset="0"/>
                <a:cs typeface="Arial" charset="0"/>
              </a:rPr>
              <a:t>          </a:t>
            </a: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urine flow  (volume urine per time unit)</a:t>
            </a:r>
            <a:endParaRPr lang="en-US" sz="20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230" y="5135379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2977" y="164665"/>
            <a:ext cx="6383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“ Mass balance “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of a solute or tracer 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38299" y="786190"/>
            <a:ext cx="5969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( X is not synthesized, degraded, </a:t>
            </a:r>
            <a:r>
              <a:rPr lang="en-US" sz="16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or </a:t>
            </a:r>
            <a:r>
              <a:rPr lang="en-US" sz="16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accumulated in the kidney 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550" y="6461144"/>
            <a:ext cx="26244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5085184"/>
            <a:ext cx="175881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Arterial input of X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05473" y="5085184"/>
            <a:ext cx="19190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smtClean="0"/>
              <a:t>Venous </a:t>
            </a:r>
            <a:r>
              <a:rPr lang="en-US" sz="1600" dirty="0" smtClean="0"/>
              <a:t>output of X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383352" y="5085184"/>
            <a:ext cx="17251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smtClean="0"/>
              <a:t>Urine </a:t>
            </a:r>
            <a:r>
              <a:rPr lang="en-US" sz="1600" dirty="0" smtClean="0"/>
              <a:t>output of 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2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7509</TotalTime>
  <Words>2474</Words>
  <Application>Microsoft Macintosh PowerPoint</Application>
  <PresentationFormat>On-screen Show (4:3)</PresentationFormat>
  <Paragraphs>541</Paragraphs>
  <Slides>29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ArialMT</vt:lpstr>
      <vt:lpstr>Calibri</vt:lpstr>
      <vt:lpstr>ＭＳ Ｐゴシック</vt:lpstr>
      <vt:lpstr>Symbol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UiB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Arvid Lundervold</dc:creator>
  <cp:lastModifiedBy>Arvid Lundervold</cp:lastModifiedBy>
  <cp:revision>934</cp:revision>
  <cp:lastPrinted>2011-03-10T09:46:19Z</cp:lastPrinted>
  <dcterms:created xsi:type="dcterms:W3CDTF">2011-03-10T09:45:31Z</dcterms:created>
  <dcterms:modified xsi:type="dcterms:W3CDTF">2016-09-28T21:53:12Z</dcterms:modified>
</cp:coreProperties>
</file>